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21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47:29.742" v="0"/>
      <pc:docMkLst>
        <pc:docMk/>
      </pc:docMkLst>
      <pc:sldChg chg="add">
        <pc:chgData name="Dylan Breger" userId="9b3da09f-10fe-42ec-9aa5-9fa2a3e9cc20" providerId="ADAL" clId="{F98534C6-B0C5-430B-9C0B-35D9871B4C23}" dt="2026-04-07T16:47:29.742" v="0"/>
        <pc:sldMkLst>
          <pc:docMk/>
          <pc:sldMk cId="568343361" sldId="214747421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 Respondents</c:v>
                </c:pt>
              </c:strCache>
            </c:strRef>
          </c:tx>
          <c:dPt>
            <c:idx val="0"/>
            <c:bubble3D val="0"/>
            <c:spPr>
              <a:solidFill>
                <a:srgbClr val="4EBEA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AB4-45E1-AD7E-9BF5B51E7053}"/>
              </c:ext>
            </c:extLst>
          </c:dPt>
          <c:dPt>
            <c:idx val="1"/>
            <c:bubble3D val="0"/>
            <c:spPr>
              <a:solidFill>
                <a:srgbClr val="00BFF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B4-45E1-AD7E-9BF5B51E7053}"/>
              </c:ext>
            </c:extLst>
          </c:dPt>
          <c:dPt>
            <c:idx val="2"/>
            <c:bubble3D val="0"/>
            <c:spPr>
              <a:solidFill>
                <a:srgbClr val="1F1A6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AB4-45E1-AD7E-9BF5B51E70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Yes</c:v>
                </c:pt>
                <c:pt idx="1">
                  <c:v>No </c:v>
                </c:pt>
                <c:pt idx="2">
                  <c:v>Not Sure/Don't know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0.41</c:v>
                </c:pt>
                <c:pt idx="1">
                  <c:v>0.41</c:v>
                </c:pt>
                <c:pt idx="2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B4-45E1-AD7E-9BF5B51E70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8378989667495477"/>
          <c:y val="1.9600071095271007E-2"/>
          <c:w val="0.63242020665009047"/>
          <c:h val="7.28158074316164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Helvetica" panose="020B0604020202020204" pitchFamily="34" charset="0"/>
              <a:ea typeface="+mn-ea"/>
              <a:cs typeface="Helvetica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98400520777133"/>
          <c:y val="0"/>
          <c:w val="0.4331192321367606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B146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0C1-4393-8ADF-6A4DDCFF31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Social Media</c:v>
                </c:pt>
                <c:pt idx="1">
                  <c:v>Digital Video</c:v>
                </c:pt>
                <c:pt idx="2">
                  <c:v>Influencer Marketing</c:v>
                </c:pt>
                <c:pt idx="3">
                  <c:v>Mobile</c:v>
                </c:pt>
                <c:pt idx="4">
                  <c:v>Gaming</c:v>
                </c:pt>
                <c:pt idx="5">
                  <c:v>Search</c:v>
                </c:pt>
                <c:pt idx="6">
                  <c:v>Digital Display</c:v>
                </c:pt>
                <c:pt idx="7">
                  <c:v>Livestreaming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0.59</c:v>
                </c:pt>
                <c:pt idx="1">
                  <c:v>0.34</c:v>
                </c:pt>
                <c:pt idx="2">
                  <c:v>0.27</c:v>
                </c:pt>
                <c:pt idx="3">
                  <c:v>0.26</c:v>
                </c:pt>
                <c:pt idx="4">
                  <c:v>0.25</c:v>
                </c:pt>
                <c:pt idx="5">
                  <c:v>0.22</c:v>
                </c:pt>
                <c:pt idx="6">
                  <c:v>0.21</c:v>
                </c:pt>
                <c:pt idx="7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5E-4DC5-B227-886D045645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172876544"/>
        <c:axId val="1172873184"/>
      </c:barChart>
      <c:catAx>
        <c:axId val="11728765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2873184"/>
        <c:crosses val="autoZero"/>
        <c:auto val="1"/>
        <c:lblAlgn val="ctr"/>
        <c:lblOffset val="100"/>
        <c:noMultiLvlLbl val="0"/>
      </c:catAx>
      <c:valAx>
        <c:axId val="1172873184"/>
        <c:scaling>
          <c:orientation val="minMax"/>
          <c:max val="0.60000000000000009"/>
        </c:scaling>
        <c:delete val="1"/>
        <c:axPos val="t"/>
        <c:numFmt formatCode="0%" sourceLinked="1"/>
        <c:majorTickMark val="out"/>
        <c:minorTickMark val="none"/>
        <c:tickLblPos val="nextTo"/>
        <c:crossAx val="1172876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E0FE4-6DBB-C4DD-CECF-C285528D8D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64762F-920F-E64B-0E16-CA0C1FE98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F0BD2B-EEDD-A8F7-6BFC-05C5F556D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E8180D-3590-D1A5-B638-D0145318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E0396-D3B4-E6EB-6540-FCAAD0534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757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0F3E5-9575-E077-8D2D-D906EB630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154DD-ECCC-5B60-1717-48F72A5BBD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83229-7292-7CA5-3CFF-407C88940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603A58-F74F-3E2E-6EE7-28DFD615D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B028B-B0AD-BC15-745C-19E164BD8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62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3DD727-01A4-E184-5DDA-3DC7FF2769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9A9674-0A65-A68B-F8C4-29C4B0043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98BE7-74A1-71DC-3E45-50228D7AE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47FBB-30B7-BC54-7016-7F45DB3FB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815E1-C80B-9010-CA3B-84A815258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432C4-66C2-4FC5-C94E-9832E66D3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D4973-0979-FCAE-F535-DF1EA8EA5A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44264-9D27-1A79-7F31-C057ABBFC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D4752-510D-37AF-4516-CE35448A8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74F174-C301-064E-8123-6C91564FA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02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F6AF3-DF51-24B8-D62D-659DDC952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538EB3-7898-D2D5-56D7-03BBA8F56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376D9-4556-F65D-3408-590084817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B4342-051E-4BC0-8DD1-ECD52C214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7354E-8A7E-CD5B-34B6-EF1297AC0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1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0506A-3B63-BB33-1DEF-5F9B509B8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DFF210-38E2-7D10-C6DD-0D39A1BC06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E48A97-121D-ED6D-0570-F28661E6C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4F8BA-755C-C878-7BD7-C4DBE533A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3ACE8C-EFD2-8B41-1DB8-B9A92EA3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2AB33-E07D-D90F-AA53-76BE36B99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40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B6240-6803-6A9B-02DB-4C74C7B42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5FF5A-CF17-5A2A-B3D6-34E4D0F05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58A1A5-1ECD-A64A-328C-DABE1C9E3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9F6A9-9916-4CED-B8DB-ADB19C506D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02E84F-DC3F-D692-04F1-0017ED1E29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169E7-C355-5BF7-A0CD-AE2D07A0E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B6FA6D-C33C-69BD-6020-79BD7737B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0CAAB6-55AB-18CF-D011-6DED255D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746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323B1-3875-381B-371D-84C2EBCC1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D92890-DDCD-5872-3127-D1FE2310E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399C36-379B-0A70-072C-9E71C4009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0A1029-3A17-76C5-BFF0-DF3BFB695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61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8F2555-6C89-8073-3AF2-DB748A650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7C5412-9FFC-32FD-C9C1-DA4EAC461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64EF35-292E-3779-537D-FFBFF519E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534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72F8C-AE97-3D57-6EA6-CEC2E4355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7B6F5-BD90-26B0-5056-B4BB12623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F1673F-066F-5987-94A7-BA6EC08A6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292F56-56DB-88EC-33AC-3C76160E2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28656F-5BEB-810F-BA69-5D2CB4B6F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821E80-AC82-8F39-BCFB-0B5766445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23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31613-3D12-6C7D-7DD2-56DE0DBF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3485CA-0D37-3877-0387-AB8873F58D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269CCF-21CB-1DA0-9173-7D11375B9A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D6F50-A6AB-F2D6-D902-61BE7122D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8FDBE1-D432-CA85-D4B0-84F10A559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778390-4545-B30C-F3DA-50D0836CB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2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1D5BEF-71CF-5DDA-81EE-158D1FA80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1300A6-2401-ECCC-FAD4-2C28DDCAF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F9439E-6976-C8B1-344F-0C408028D2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884E97-99B7-4D16-A514-D57173474B3C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B4B1C-ACED-D208-5377-2EEB6D110E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C10888-B3C1-062A-66A5-2B65544D4D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F7B0B5-4DEB-4E7B-B939-66F1F70AB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22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insight/uncovering-20-fallacies-realities-audience-advertising-content?utm_source=grab-and-go&amp;utm_medium=vab-insights&amp;utm_campaign=" TargetMode="External"/><Relationship Id="rId3" Type="http://schemas.openxmlformats.org/officeDocument/2006/relationships/chart" Target="../charts/chart1.xml"/><Relationship Id="rId7" Type="http://schemas.openxmlformats.org/officeDocument/2006/relationships/hyperlink" Target="https://thevab.com/insights" TargetMode="External"/><Relationship Id="rId2" Type="http://schemas.openxmlformats.org/officeDocument/2006/relationships/hyperlink" Target="https://thevab.com/insight/exposed?utm_source=internet-illusions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3.png"/><Relationship Id="rId4" Type="http://schemas.openxmlformats.org/officeDocument/2006/relationships/chart" Target="../charts/chart2.xml"/><Relationship Id="rId9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D8D6E-BA68-E873-401D-51559DC92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2ED08B4-E3D9-2A42-5C64-DCA747A94A52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67F1C3-E0A5-0DC5-AFDD-990D81308376}"/>
              </a:ext>
            </a:extLst>
          </p:cNvPr>
          <p:cNvSpPr txBox="1"/>
          <p:nvPr/>
        </p:nvSpPr>
        <p:spPr>
          <a:xfrm>
            <a:off x="270155" y="5960915"/>
            <a:ext cx="116872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</a:t>
            </a:r>
            <a:r>
              <a:rPr lang="en-US" sz="75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Ad Science, </a:t>
            </a:r>
            <a:r>
              <a:rPr lang="en-US" sz="750" i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2025 Industry Pulse Report</a:t>
            </a:r>
            <a:r>
              <a:rPr lang="en-US" sz="75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Dec 2024. *</a:t>
            </a: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VAB / Advertiser Perceptions ‘Marketer Sentiment on Ad Fraud’ Survey, November 2023. Survey base: Marketer and agency contacts from the Advertiser Perceptions ‘Senior Marketer’ and ‘Streaming Video’ online communities. Q7. Had digital ad fraud affected [your/your client’s] brand? Base = Total Respondents. </a:t>
            </a: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 about digital ad fraud, </a:t>
            </a:r>
            <a:r>
              <a:rPr kumimoji="0" lang="en-US" sz="750" b="1" i="0" u="sng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 to download ‘Exposed: 5 Inconvenient Truths We Learned From Marketers’</a:t>
            </a: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1EE0F455-297A-CCAA-E923-5783E20EF2DD}"/>
              </a:ext>
            </a:extLst>
          </p:cNvPr>
          <p:cNvGraphicFramePr/>
          <p:nvPr/>
        </p:nvGraphicFramePr>
        <p:xfrm>
          <a:off x="6113792" y="2363147"/>
          <a:ext cx="5661938" cy="3887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0740C6CD-FD84-915A-3F71-1E3655D08351}"/>
              </a:ext>
            </a:extLst>
          </p:cNvPr>
          <p:cNvSpPr txBox="1"/>
          <p:nvPr/>
        </p:nvSpPr>
        <p:spPr>
          <a:xfrm>
            <a:off x="5765914" y="1771245"/>
            <a:ext cx="6289332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Has digital ad fraud affected [your/your client’s] brand?*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of respondents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83AAC2-FB97-83D4-D3A4-6F10B49EF645}"/>
              </a:ext>
            </a:extLst>
          </p:cNvPr>
          <p:cNvSpPr txBox="1"/>
          <p:nvPr/>
        </p:nvSpPr>
        <p:spPr>
          <a:xfrm>
            <a:off x="7826081" y="2745845"/>
            <a:ext cx="2237361" cy="553998"/>
          </a:xfrm>
          <a:prstGeom prst="rect">
            <a:avLst/>
          </a:prstGeom>
          <a:solidFill>
            <a:schemeClr val="bg1"/>
          </a:solidFill>
          <a:ln w="19050">
            <a:solidFill>
              <a:srgbClr val="1F1A6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Almost </a:t>
            </a:r>
            <a:r>
              <a:rPr kumimoji="0" lang="en-US" sz="10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six of out every 10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marketers either know or wonder if they were affected by ad fraud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904DC24-86F8-75E9-D05F-BDAB36903B09}"/>
              </a:ext>
            </a:extLst>
          </p:cNvPr>
          <p:cNvCxnSpPr>
            <a:cxnSpLocks/>
          </p:cNvCxnSpPr>
          <p:nvPr/>
        </p:nvCxnSpPr>
        <p:spPr>
          <a:xfrm>
            <a:off x="6096000" y="1860519"/>
            <a:ext cx="0" cy="3887212"/>
          </a:xfrm>
          <a:prstGeom prst="line">
            <a:avLst/>
          </a:prstGeom>
          <a:ln w="28575"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C882A272-0998-4BDC-EE1C-3369B49C38DC}"/>
              </a:ext>
            </a:extLst>
          </p:cNvPr>
          <p:cNvGraphicFramePr/>
          <p:nvPr/>
        </p:nvGraphicFramePr>
        <p:xfrm>
          <a:off x="418398" y="2503461"/>
          <a:ext cx="5653090" cy="330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38B3ED3-044B-4268-A6B0-B3795E6FFB88}"/>
              </a:ext>
            </a:extLst>
          </p:cNvPr>
          <p:cNvSpPr txBox="1"/>
          <p:nvPr/>
        </p:nvSpPr>
        <p:spPr>
          <a:xfrm>
            <a:off x="90454" y="1771245"/>
            <a:ext cx="6096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 types most vulnerable to ad fraud in the next 12 months</a:t>
            </a:r>
            <a:b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of ad-tech, advertiser, agency and publisher experts who agree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43D0B9-FF91-6B64-9997-99D65EA37C04}"/>
              </a:ext>
            </a:extLst>
          </p:cNvPr>
          <p:cNvSpPr/>
          <p:nvPr/>
        </p:nvSpPr>
        <p:spPr>
          <a:xfrm>
            <a:off x="1398146" y="2493934"/>
            <a:ext cx="3980584" cy="414129"/>
          </a:xfrm>
          <a:prstGeom prst="rect">
            <a:avLst/>
          </a:prstGeom>
          <a:noFill/>
          <a:ln w="19050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2A664E-0B21-C4C3-DA3B-EA48A3BE0F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07893"/>
            <a:ext cx="11708793" cy="350107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6D6AB74-B4AE-6D38-4402-1CEAB24661DB}"/>
              </a:ext>
            </a:extLst>
          </p:cNvPr>
          <p:cNvSpPr txBox="1">
            <a:spLocks/>
          </p:cNvSpPr>
          <p:nvPr/>
        </p:nvSpPr>
        <p:spPr>
          <a:xfrm>
            <a:off x="503714" y="6578819"/>
            <a:ext cx="724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1"/>
                </a:solidFill>
                <a:latin typeface="Helvetica" pitchFamily="2" charset="0"/>
              </a:defRPr>
            </a:lvl1pPr>
            <a:lvl2pPr marL="454888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9743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4621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19494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74369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29242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84118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38991" algn="l" defTabSz="45488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PAGE </a:t>
            </a:r>
            <a:fld id="{FC623D9C-B141-0E44-9A0E-426DA6A043B9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F26C16-3C39-56EE-B1AB-851C2CE03086}"/>
              </a:ext>
            </a:extLst>
          </p:cNvPr>
          <p:cNvSpPr/>
          <p:nvPr/>
        </p:nvSpPr>
        <p:spPr>
          <a:xfrm>
            <a:off x="483207" y="6575808"/>
            <a:ext cx="1168727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information is exclusively provided to VAB members and qualified marketers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903D959-3244-8C27-E957-8A83AAD6A2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22021ED6-13CC-87AD-40CE-68D348115998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Box 32">
            <a:hlinkClick r:id="rId8"/>
            <a:extLst>
              <a:ext uri="{FF2B5EF4-FFF2-40B4-BE49-F238E27FC236}">
                <a16:creationId xmlns:a16="http://schemas.microsoft.com/office/drawing/2014/main" id="{B49ACF62-B092-F222-9ED7-B9F39EEC2AA9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Illusions of </a:t>
            </a:r>
            <a:r>
              <a:rPr kumimoji="0" lang="en-US" sz="1100" b="1" i="1" u="sng" strike="noStrike" kern="1200" cap="none" spc="0" normalizeH="0" baseline="0" noProof="0" err="1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Internet: Uncovering the Fallacies &amp; Realities of Audience, Advertising &amp; Content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4CA5A72-81FD-397E-45D8-48EF52DCDD4E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FB0F12-54BB-8B09-462F-E5F9FD9FD80A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ad fraud insights</a:t>
            </a:r>
          </a:p>
        </p:txBody>
      </p:sp>
      <p:pic>
        <p:nvPicPr>
          <p:cNvPr id="36" name="Picture 2">
            <a:hlinkClick r:id="rId9"/>
            <a:extLst>
              <a:ext uri="{FF2B5EF4-FFF2-40B4-BE49-F238E27FC236}">
                <a16:creationId xmlns:a16="http://schemas.microsoft.com/office/drawing/2014/main" id="{9F6A5793-09A7-F14A-BF45-36F0FAB39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63E6A3C8-ACEE-87C5-9F53-483899C919C7}"/>
              </a:ext>
            </a:extLst>
          </p:cNvPr>
          <p:cNvSpPr/>
          <p:nvPr/>
        </p:nvSpPr>
        <p:spPr>
          <a:xfrm>
            <a:off x="1" y="0"/>
            <a:ext cx="2664541" cy="288508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 Most Vulnerable to Ad Fraud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6FAC7E7-1998-9066-BAB7-FF5E9F8A6A70}"/>
              </a:ext>
            </a:extLst>
          </p:cNvPr>
          <p:cNvSpPr/>
          <p:nvPr/>
        </p:nvSpPr>
        <p:spPr>
          <a:xfrm>
            <a:off x="75405" y="440921"/>
            <a:ext cx="1007748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Most industry professionals see social media as the most vulnerable to ad fraud, much higher than any other platform</a:t>
            </a:r>
          </a:p>
        </p:txBody>
      </p:sp>
    </p:spTree>
    <p:extLst>
      <p:ext uri="{BB962C8B-B14F-4D97-AF65-F5344CB8AC3E}">
        <p14:creationId xmlns:p14="http://schemas.microsoft.com/office/powerpoint/2010/main" val="568343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38C5086-F23D-4930-A0AA-B39C3F182775}"/>
</file>

<file path=customXml/itemProps2.xml><?xml version="1.0" encoding="utf-8"?>
<ds:datastoreItem xmlns:ds="http://schemas.openxmlformats.org/officeDocument/2006/customXml" ds:itemID="{55EED4AC-8E9A-4DA6-815E-B78AAF693F67}"/>
</file>

<file path=customXml/itemProps3.xml><?xml version="1.0" encoding="utf-8"?>
<ds:datastoreItem xmlns:ds="http://schemas.openxmlformats.org/officeDocument/2006/customXml" ds:itemID="{7A23D8CD-53FB-455C-88EB-3831A4F7CDE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2026-04-07T16:47:29Z</dcterms:created>
  <dcterms:modified xsi:type="dcterms:W3CDTF">2026-04-07T16:47:40Z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