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ppt/revisionInfo.xml" ContentType="application/vnd.ms-powerpoint.revisioninfo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56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5BAF450-4A64-412B-BB55-178B357402ED}" v="1" dt="2026-08-17T17:17:14.2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11" Type="http://schemas.openxmlformats.org/officeDocument/2006/relationships/customXml" Target="../customXml/item3.xml"/><Relationship Id="rId5" Type="http://schemas.openxmlformats.org/officeDocument/2006/relationships/theme" Target="theme/theme1.xml"/><Relationship Id="rId10" Type="http://schemas.openxmlformats.org/officeDocument/2006/relationships/customXml" Target="../customXml/item2.xml"/><Relationship Id="rId4" Type="http://schemas.openxmlformats.org/officeDocument/2006/relationships/viewProps" Target="view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varshita  Yellapragada" userId="2d5dca5b-d530-4142-a823-e7259ea8f30d" providerId="ADAL" clId="{A7436DCF-51B4-41B7-B526-0AD048CD2C4D}"/>
    <pc:docChg chg="addSld delSld modSld">
      <pc:chgData name="Srivarshita  Yellapragada" userId="2d5dca5b-d530-4142-a823-e7259ea8f30d" providerId="ADAL" clId="{A7436DCF-51B4-41B7-B526-0AD048CD2C4D}" dt="2026-08-17T17:17:21.286" v="2" actId="47"/>
      <pc:docMkLst>
        <pc:docMk/>
      </pc:docMkLst>
      <pc:sldChg chg="new del">
        <pc:chgData name="Srivarshita  Yellapragada" userId="2d5dca5b-d530-4142-a823-e7259ea8f30d" providerId="ADAL" clId="{A7436DCF-51B4-41B7-B526-0AD048CD2C4D}" dt="2026-08-17T17:17:21.286" v="2" actId="47"/>
        <pc:sldMkLst>
          <pc:docMk/>
          <pc:sldMk cId="1597149503" sldId="256"/>
        </pc:sldMkLst>
      </pc:sldChg>
      <pc:sldChg chg="add">
        <pc:chgData name="Srivarshita  Yellapragada" userId="2d5dca5b-d530-4142-a823-e7259ea8f30d" providerId="ADAL" clId="{A7436DCF-51B4-41B7-B526-0AD048CD2C4D}" dt="2026-08-17T17:17:14.232" v="1"/>
        <pc:sldMkLst>
          <pc:docMk/>
          <pc:sldMk cId="3725034602" sldId="2147474567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Sheet1!$A$2:$A$14</c:f>
              <c:strCache>
                <c:ptCount val="13"/>
                <c:pt idx="0">
                  <c:v>Cost Efficiency</c:v>
                </c:pt>
                <c:pt idx="1">
                  <c:v>Reach and Frequency</c:v>
                </c:pt>
                <c:pt idx="2">
                  <c:v>Viewability</c:v>
                </c:pt>
                <c:pt idx="3">
                  <c:v>Brand Awareness or Brand Lift</c:v>
                </c:pt>
                <c:pt idx="4">
                  <c:v>Delivery to Target Demographics</c:v>
                </c:pt>
                <c:pt idx="5">
                  <c:v>ROAS</c:v>
                </c:pt>
                <c:pt idx="6">
                  <c:v>Conversions or Other Downstream Actions</c:v>
                </c:pt>
                <c:pt idx="7">
                  <c:v>Completion Rate</c:v>
                </c:pt>
                <c:pt idx="8">
                  <c:v>Attention or Time in View</c:v>
                </c:pt>
                <c:pt idx="9">
                  <c:v>Brand Suitability Outcomes</c:v>
                </c:pt>
                <c:pt idx="10">
                  <c:v>Third-Party Verification or Measurement</c:v>
                </c:pt>
                <c:pt idx="11">
                  <c:v>Incremental Reach vs. Linear TV</c:v>
                </c:pt>
                <c:pt idx="12">
                  <c:v>IVT or Fraud Detection</c:v>
                </c:pt>
              </c:strCache>
            </c:strRef>
          </c:cat>
          <c:val>
            <c:numRef>
              <c:f>Sheet1!$B$2:$B$14</c:f>
              <c:numCache>
                <c:formatCode>0%</c:formatCode>
                <c:ptCount val="13"/>
                <c:pt idx="0">
                  <c:v>0.4</c:v>
                </c:pt>
                <c:pt idx="1">
                  <c:v>0.39</c:v>
                </c:pt>
                <c:pt idx="2">
                  <c:v>0.38</c:v>
                </c:pt>
                <c:pt idx="3">
                  <c:v>0.36</c:v>
                </c:pt>
                <c:pt idx="4">
                  <c:v>0.36</c:v>
                </c:pt>
                <c:pt idx="5">
                  <c:v>0.36</c:v>
                </c:pt>
                <c:pt idx="6">
                  <c:v>0.35</c:v>
                </c:pt>
                <c:pt idx="7">
                  <c:v>0.34</c:v>
                </c:pt>
                <c:pt idx="8">
                  <c:v>0.33</c:v>
                </c:pt>
                <c:pt idx="9">
                  <c:v>0.31</c:v>
                </c:pt>
                <c:pt idx="10">
                  <c:v>0.27</c:v>
                </c:pt>
                <c:pt idx="11">
                  <c:v>0.27</c:v>
                </c:pt>
                <c:pt idx="12">
                  <c:v>0.21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E0-164E-AB60-90395094C78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679390144"/>
        <c:axId val="1138185920"/>
      </c:barChart>
      <c:catAx>
        <c:axId val="67939014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F1A6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38185920"/>
        <c:crosses val="autoZero"/>
        <c:auto val="1"/>
        <c:lblAlgn val="ctr"/>
        <c:lblOffset val="100"/>
        <c:noMultiLvlLbl val="0"/>
      </c:catAx>
      <c:valAx>
        <c:axId val="113818592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679390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2B54FE-428B-942D-E884-04DDEBC327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76F2500-60FD-7DAE-7073-2343CB33F6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E58F12-6002-3743-2B51-995FE31DD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F8CAD3-87B9-9655-A53C-72BF853633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32CCE2-520A-E15C-AD24-396380466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149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7984F-B5B1-DCA4-C9C7-4815FC1674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3ADD257-8002-724B-D228-488B5910E9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99DF9C-B383-A9E3-733B-D91503F207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71F738-5681-131C-27FD-57EB7CD121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DADABB-0437-8A43-0A8D-05DB8EE59F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8349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E90FAB-BFCF-96B5-74AC-37ACE036B0C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88CD977-6007-1F1F-02CF-E06F157FF34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887F0F-9EB6-C300-ED5C-BE47027EE2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864504-1162-4D1F-4CFA-4393D3092E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41FCE9-82F5-8913-FBC3-F9B67B7600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013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0154-46D6-84B8-D816-220721B57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C637-BD0C-8D9F-A3E4-A22A8DB176B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7DE9C3-925F-40B7-09E6-23708C9D1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490BE5-4F4C-CB80-6423-42B952963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A2416B-8177-1663-F138-73AFACA80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01469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BB662-3F91-9F48-E7CF-ADD1A57E40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35C41F-955D-BDD2-A179-494AA2F2A4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0DA64C-4655-B9C5-4CDD-CFC8473481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5E059D-4DE6-90C6-AB89-47A457EFA5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9643A4-BB18-E5CA-5FFE-E2A101A073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98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6E9C42-ED3F-59B5-1AA5-0001915750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D82A36-24B4-F9C9-90F7-160A30D022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8896C30-A78F-CA09-F86D-4FE6930816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BFCC31-BB79-F4A6-F833-E86218053C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DC5608-1523-6338-FD1D-43EEC2B5E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F431AB-DF32-DF96-2289-015D133FD7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9073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B8F5D-62F7-8635-3DD9-E5FD6A3A5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9CB2B7B-D7DD-63DA-0EA1-B3F869184E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126614-BD8D-C06F-D1AF-E9330B58036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903191-8229-B990-32C2-1ECE4E41CC0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08C75E1-4B63-7853-B2CF-089B142D9D0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573265A-5BE5-5B7F-F954-507BD1D070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B1DB81-7C2D-4A28-368E-228A96DDB7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3CE4B2D-CC81-1E6D-9A30-21E8CF49FE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75222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92CDD7-3283-7388-EE65-9B9EA2FAA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3D1CC84-B4F8-E5BE-ECB9-7EF8A0BA3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4A3C75D-BE09-2837-3323-854B72759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B196978-807B-DB24-2066-C38B247FA8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4577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63D0C9B-B2CF-541C-9A92-50DA77B5DA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EE02C1A-76F7-783F-4A2F-9C8081491D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3B11D0-9500-8B37-6846-65C7124226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108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C6229C-CB3B-FB5A-AA70-6460EEFD2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1DAE22-1D83-7131-DEAE-B9A1205403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5CFFB8-02ED-D363-98C0-55FCF0E1DE5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5DEAF5-4760-E814-D3C4-B5C87C959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E44875-0175-EB51-4933-2BB307C66D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DB70269-4FE8-A12E-A252-77CE01B8F4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649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6E9E33-B6AA-6870-682D-CB0DEAE030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59AE8E-A73F-63B6-F810-8B87BE06A21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4F871AA-4912-7DD4-7F37-DB8AB4DD480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DD82DE-16F9-C7FD-82FA-9216FEC8B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2782BC-8513-9CDB-916E-CBFCDEF9CE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BDE01A-D9BD-4B6D-25B4-23DF7FFF3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9130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1E67497-D481-7ED1-0FFF-C8D62070AE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16D96B-E62E-937D-A969-EEBDFB3549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5AEAA8-46B6-239B-258A-83F3827C03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B7416D7-1960-43B0-9912-4CFBF1662B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AE7B836-C1F9-9EC6-492F-91A81E1ABBE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11E94BB-9EFD-0671-743B-7D9AE1984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828AAEE-E8E0-423B-9279-B7614D0401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449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hyperlink" Target="https://thevab.com/insight/wtdw-outcomes?utm_source=grab-and-go&amp;utm_medium=vab-insights&amp;utm_campaign=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A4A53F-62B3-BE59-27FB-B2EF639DD8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A76709F-99A0-0B3D-3CEB-E56C594C4F91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1633271-429B-A161-C772-E5C90B6BEE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AC3D595-6FB1-801D-7768-BA99AD6A7EB0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5FCBDBE-7098-73CD-9EC6-297CA8308031}"/>
              </a:ext>
            </a:extLst>
          </p:cNvPr>
          <p:cNvSpPr txBox="1"/>
          <p:nvPr/>
        </p:nvSpPr>
        <p:spPr>
          <a:xfrm>
            <a:off x="-10270" y="1708296"/>
            <a:ext cx="1221253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sz="18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How do you measure ad performance on streaming TV platforms?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647038-3D2A-6717-C09D-E722E78E97DC}"/>
              </a:ext>
            </a:extLst>
          </p:cNvPr>
          <p:cNvSpPr/>
          <p:nvPr/>
        </p:nvSpPr>
        <p:spPr>
          <a:xfrm>
            <a:off x="-1" y="0"/>
            <a:ext cx="4139382" cy="36623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Performance Metric Evaluation on Streaming Platforms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75C90F3-7AFA-E2FA-CF76-120F06CB5960}"/>
              </a:ext>
            </a:extLst>
          </p:cNvPr>
          <p:cNvSpPr/>
          <p:nvPr/>
        </p:nvSpPr>
        <p:spPr>
          <a:xfrm>
            <a:off x="75405" y="440921"/>
            <a:ext cx="1019254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Marketers are balancing traditional audience metrics </a:t>
            </a:r>
            <a:r>
              <a:rPr lang="en-US" sz="26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attention and outcomes to measure streaming ad performance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EFD97F02-3287-17F2-DFAA-86406632EF9E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EEEBE47-7678-96D3-D199-D4E7375C54F4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measurement insights</a:t>
            </a:r>
          </a:p>
        </p:txBody>
      </p:sp>
      <p:pic>
        <p:nvPicPr>
          <p:cNvPr id="16" name="Picture 2">
            <a:hlinkClick r:id="rId4"/>
            <a:extLst>
              <a:ext uri="{FF2B5EF4-FFF2-40B4-BE49-F238E27FC236}">
                <a16:creationId xmlns:a16="http://schemas.microsoft.com/office/drawing/2014/main" id="{360EF1B2-0AEF-DB01-BC6E-059D75EEBD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AAE9EE19-28CA-0238-AB72-CF2D114D1DB9}"/>
              </a:ext>
            </a:extLst>
          </p:cNvPr>
          <p:cNvGraphicFramePr/>
          <p:nvPr/>
        </p:nvGraphicFramePr>
        <p:xfrm>
          <a:off x="399566" y="2033128"/>
          <a:ext cx="11002549" cy="41906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F68E2E3E-A83E-93A6-7680-5B0D189B5865}"/>
              </a:ext>
            </a:extLst>
          </p:cNvPr>
          <p:cNvSpPr txBox="1"/>
          <p:nvPr/>
        </p:nvSpPr>
        <p:spPr>
          <a:xfrm>
            <a:off x="483207" y="6101291"/>
            <a:ext cx="1168727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DoubleVerify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Must-CTV Streaming’s Shift From Promise to Performance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May 2026. </a:t>
            </a:r>
          </a:p>
        </p:txBody>
      </p:sp>
      <p:sp>
        <p:nvSpPr>
          <p:cNvPr id="6" name="TextBox 5">
            <a:hlinkClick r:id="rId7"/>
            <a:extLst>
              <a:ext uri="{FF2B5EF4-FFF2-40B4-BE49-F238E27FC236}">
                <a16:creationId xmlns:a16="http://schemas.microsoft.com/office/drawing/2014/main" id="{C905B5AB-AE50-2CC3-8902-FF32216AB9E2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What’s the Deal with Outcomes?</a:t>
            </a:r>
            <a:r>
              <a:rPr kumimoji="0" lang="en-US" sz="1100" i="1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</a:t>
            </a:r>
          </a:p>
        </p:txBody>
      </p:sp>
    </p:spTree>
    <p:extLst>
      <p:ext uri="{BB962C8B-B14F-4D97-AF65-F5344CB8AC3E}">
        <p14:creationId xmlns:p14="http://schemas.microsoft.com/office/powerpoint/2010/main" val="372503460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D377F205-75B0-4C46-8CC0-3FAEB239E3B2}"/>
</file>

<file path=customXml/itemProps2.xml><?xml version="1.0" encoding="utf-8"?>
<ds:datastoreItem xmlns:ds="http://schemas.openxmlformats.org/officeDocument/2006/customXml" ds:itemID="{800E6794-BE04-448E-A90A-6E8F0C9FE268}"/>
</file>

<file path=customXml/itemProps3.xml><?xml version="1.0" encoding="utf-8"?>
<ds:datastoreItem xmlns:ds="http://schemas.openxmlformats.org/officeDocument/2006/customXml" ds:itemID="{D3BF5A31-0F94-4F90-9885-B982B4292F51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Srivarshita  Yellapragada</dc:creator>
  <cp:lastModifiedBy>Srivarshita  Yellapragada</cp:lastModifiedBy>
  <cp:revision>1</cp:revision>
  <dcterms:created xsi:type="dcterms:W3CDTF">2026-08-17T17:17:05Z</dcterms:created>
  <dcterms:modified xsi:type="dcterms:W3CDTF">2026-08-17T17:17:23Z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