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authors.xml" ContentType="application/vnd.ms-powerpoint.authors+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463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5C48789-DAFD-4389-7A87-B92CBB8A351A}" name="Reed Kiely" initials="RK" userId="S::reedk@thevab.com::768be38e-2fb5-40ce-925d-bd8e9d9e3c3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6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8/10/relationships/authors" Target="authors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3.xml"/><Relationship Id="rId5" Type="http://schemas.openxmlformats.org/officeDocument/2006/relationships/theme" Target="theme/theme1.xml"/><Relationship Id="rId10" Type="http://schemas.openxmlformats.org/officeDocument/2006/relationships/customXml" Target="../customXml/item2.xml"/><Relationship Id="rId4" Type="http://schemas.openxmlformats.org/officeDocument/2006/relationships/viewProps" Target="view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5-19T17:07:52.080" v="0"/>
      <pc:docMkLst>
        <pc:docMk/>
      </pc:docMkLst>
      <pc:sldChg chg="add">
        <pc:chgData name="Dylan Breger" userId="9b3da09f-10fe-42ec-9aa5-9fa2a3e9cc20" providerId="ADAL" clId="{F98534C6-B0C5-430B-9C0B-35D9871B4C23}" dt="2026-05-19T17:07:52.080" v="0"/>
        <pc:sldMkLst>
          <pc:docMk/>
          <pc:sldMk cId="4033536255" sldId="2147474463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7.3521536889575856E-2"/>
          <c:w val="0.99893162393162394"/>
          <c:h val="0.80803616186000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rgbClr val="4EBEA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3.34188804043526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BFE-4EEC-8B86-CCE1C5E732D9}"/>
                </c:ext>
              </c:extLst>
            </c:dLbl>
            <c:dLbl>
              <c:idx val="1"/>
              <c:layout>
                <c:manualLayout>
                  <c:x val="1.4218009478672985E-2"/>
                  <c:y val="-1.531680991089984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BFE-4EEC-8B86-CCE1C5E732D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Sheet1!$A$2:$A$8</c:f>
              <c:numCache>
                <c:formatCode>General</c:formatCode>
                <c:ptCount val="7"/>
                <c:pt idx="0">
                  <c:v>2025</c:v>
                </c:pt>
                <c:pt idx="1">
                  <c:v>2024</c:v>
                </c:pt>
                <c:pt idx="2">
                  <c:v>2023</c:v>
                </c:pt>
                <c:pt idx="3">
                  <c:v>2022</c:v>
                </c:pt>
                <c:pt idx="4">
                  <c:v>2021</c:v>
                </c:pt>
                <c:pt idx="5">
                  <c:v>2020</c:v>
                </c:pt>
                <c:pt idx="6">
                  <c:v>2019</c:v>
                </c:pt>
              </c:numCache>
            </c:numRef>
          </c:cat>
          <c:val>
            <c:numRef>
              <c:f>Sheet1!$B$2:$B$8</c:f>
              <c:numCache>
                <c:formatCode>_(* #,##0_);_(* \(#,##0\);_(* "-"??_);_(@_)</c:formatCode>
                <c:ptCount val="7"/>
                <c:pt idx="0" formatCode="#,##0">
                  <c:v>5634827346</c:v>
                </c:pt>
                <c:pt idx="1">
                  <c:v>5368528437</c:v>
                </c:pt>
                <c:pt idx="2">
                  <c:v>3661271379</c:v>
                </c:pt>
                <c:pt idx="3">
                  <c:v>4367845110</c:v>
                </c:pt>
                <c:pt idx="4">
                  <c:v>4556462321</c:v>
                </c:pt>
                <c:pt idx="5">
                  <c:v>4872422383</c:v>
                </c:pt>
                <c:pt idx="6">
                  <c:v>1873124922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BFE-4EEC-8B86-CCE1C5E732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7"/>
        <c:axId val="2127503167"/>
        <c:axId val="2127508447"/>
      </c:barChart>
      <c:catAx>
        <c:axId val="2127503167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27508447"/>
        <c:crosses val="autoZero"/>
        <c:auto val="1"/>
        <c:lblAlgn val="ctr"/>
        <c:lblOffset val="100"/>
        <c:noMultiLvlLbl val="0"/>
      </c:catAx>
      <c:valAx>
        <c:axId val="2127508447"/>
        <c:scaling>
          <c:orientation val="minMax"/>
        </c:scaling>
        <c:delete val="1"/>
        <c:axPos val="r"/>
        <c:numFmt formatCode="#,##0" sourceLinked="1"/>
        <c:majorTickMark val="none"/>
        <c:minorTickMark val="none"/>
        <c:tickLblPos val="nextTo"/>
        <c:crossAx val="21275031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38F84-54BC-6EED-C201-4447E605A1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F5D846-80FA-F1DB-641E-2B70B53FE2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06B1E-83F5-2A72-502F-3DCAAF00C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0527-4EBC-4304-9690-F63F7B68A96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BFAA62-92E6-49D8-D08B-E98E75E26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CEC4BB-DBB0-3F3F-EB05-200F9D965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EE2AF-6D1F-4943-BC30-E14E2BBBE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24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9686D7-4F12-7A41-DEC9-8629D4D3E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92E9BB-DC58-B68F-3A96-C839BA32E6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EEFC00-0106-BB19-4D32-15710BCC0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0527-4EBC-4304-9690-F63F7B68A96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935BB-5D5F-7255-9B38-C8DE6D91C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A500DF-7FCE-992C-0A8D-116436E80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EE2AF-6D1F-4943-BC30-E14E2BBBE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960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083F323-32C0-F4BB-7A79-4A010DB8F5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169DB3-3061-B419-E4E0-18836BDDAD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7F3AC0-9D70-3034-C4DF-1D576304D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0527-4EBC-4304-9690-F63F7B68A96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ADC41E-7864-A181-F267-FB151D0B6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4D24DD-BB33-EF0E-66EC-B4770A6A8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EE2AF-6D1F-4943-BC30-E14E2BBBE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566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E40EC-09A9-315D-D739-3D7F11FA0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F78EDA-1F32-798A-9805-AFB05C38D2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65A74B-256C-D41C-CD11-223A5BFA4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0527-4EBC-4304-9690-F63F7B68A96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01EEA8-B2AB-6450-9AF6-798B3F226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254459-1218-8A51-0978-EE8FF58D6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EE2AF-6D1F-4943-BC30-E14E2BBBE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60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67129-A308-A49D-53A4-1BEF939FD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2B48DC-21CE-AB58-A9C1-A1C436120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C632BE-1B36-7F2A-D2BD-36C00FD0A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0527-4EBC-4304-9690-F63F7B68A96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42C0A-D125-6B8C-7624-4043A77D9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A46F9D-8FC2-9442-6CE7-296640A12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EE2AF-6D1F-4943-BC30-E14E2BBBE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731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86650-372E-46D0-6EC8-06FF7F568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9F284F-DBF3-B8AE-7E69-5155D87C56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F32B5E-6BA5-2D65-413E-8B00818970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CDB969-3235-A1C4-3214-CD16CF204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0527-4EBC-4304-9690-F63F7B68A96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D8017-67EF-A103-DBA9-3B0F004D4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8A0BE9-19C7-5B2C-7324-2DA4C736A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EE2AF-6D1F-4943-BC30-E14E2BBBE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313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1006C-0F77-E1EA-5A29-EA669311C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1909FB-402B-BCAD-C65C-CFBB243938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4BD1B6-CFD6-92F6-EE30-F3FD343E1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24C1FCE-6F47-B138-6000-E0CA2F6573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CC5E14-83B3-573F-1CBB-FDBCD46277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834F1-E060-3A43-BF25-7E693A394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0527-4EBC-4304-9690-F63F7B68A96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26B1F2-805E-59B0-068F-AC9854A0D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082C95-3A36-525D-21F3-B8C640F4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EE2AF-6D1F-4943-BC30-E14E2BBBE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3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21B40-07DB-8F9E-1AE2-766FD34CB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344F5F-8173-2819-2314-3CCFB2482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0527-4EBC-4304-9690-F63F7B68A96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6033EE-5605-9943-6A58-6A375B3C3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27AE9A-5B17-5C58-7C4F-21896E96E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EE2AF-6D1F-4943-BC30-E14E2BBBE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087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FDF2739-3920-502B-43C7-A6A12B639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0527-4EBC-4304-9690-F63F7B68A96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444218-B9ED-46E4-C14A-5A7B35B48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F3D2B8-0868-4246-236F-8BCCA5888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EE2AF-6D1F-4943-BC30-E14E2BBBE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159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8BAC3-5D8C-9173-7128-E00480375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2881DE-851B-7080-B689-1F4511190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ECDEE1-F8B7-ED9D-0455-FAEBAB2474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0534EF-4761-536D-91D1-F7EB80587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0527-4EBC-4304-9690-F63F7B68A96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64B9AE-D962-5901-0849-92AAE7D4E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A5F077-232F-8A32-32FF-88D9A6B7F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EE2AF-6D1F-4943-BC30-E14E2BBBE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396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932BE-53BF-22A7-9230-3A34169C1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F02C3A-4EF3-CCCF-B9C2-1EADA539FA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D4BE64-9602-6D5D-8870-70DCB9254B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757967-1B14-B6BE-C62B-1847B7A06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0527-4EBC-4304-9690-F63F7B68A96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B5BC3C-F2CE-2654-AB30-0312DE681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74D7C8-E690-BFBD-458E-A8E82C35F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EE2AF-6D1F-4943-BC30-E14E2BBBE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570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17845E-E48C-9BB8-D5F2-34121B4E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580937-7C95-4E84-7AB4-E2A6779AA7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BDEA5A-350C-9026-8728-C4A687C495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910527-4EBC-4304-9690-F63F7B68A96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09D0B7-5317-5818-9C6E-6A7957EC13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DEBB17-F644-6F84-3FC6-B85573D7E7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C6EE2AF-6D1F-4943-BC30-E14E2BBBE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841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thevab.com/signin?utm_source=grab-and-go&amp;utm_medium=vab-insights&amp;utm_campaign=" TargetMode="External"/><Relationship Id="rId3" Type="http://schemas.openxmlformats.org/officeDocument/2006/relationships/hyperlink" Target="https://thevab.com/insights" TargetMode="External"/><Relationship Id="rId7" Type="http://schemas.openxmlformats.org/officeDocument/2006/relationships/hyperlink" Target="https://thevab.com/insight/youtube-content-moderation-analysis?utm_source=grab-and-go&amp;utm_medium=vab-insights&amp;utm_campaign=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chart" Target="../charts/chart1.xml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355206-86F2-14E8-A7E4-5FA1C14D20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D3E0B09-0C3C-A2D0-FE50-5359BE9415BB}"/>
              </a:ext>
            </a:extLst>
          </p:cNvPr>
          <p:cNvSpPr>
            <a:spLocks/>
          </p:cNvSpPr>
          <p:nvPr/>
        </p:nvSpPr>
        <p:spPr>
          <a:xfrm>
            <a:off x="1" y="1698993"/>
            <a:ext cx="3638711" cy="4645520"/>
          </a:xfrm>
          <a:prstGeom prst="rect">
            <a:avLst/>
          </a:prstGeom>
          <a:solidFill>
            <a:srgbClr val="4EBE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FD08B62-141B-1ECA-A40F-2001E8BD7623}"/>
              </a:ext>
            </a:extLst>
          </p:cNvPr>
          <p:cNvSpPr>
            <a:spLocks/>
          </p:cNvSpPr>
          <p:nvPr/>
        </p:nvSpPr>
        <p:spPr>
          <a:xfrm>
            <a:off x="3638710" y="1698993"/>
            <a:ext cx="855328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2C394D-5C59-339A-E34B-E175474246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3D6CCE8-3C3B-85B2-A54A-49ACCE928DBD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6A5524-1AFD-040C-0568-3ED636A969B5}"/>
              </a:ext>
            </a:extLst>
          </p:cNvPr>
          <p:cNvSpPr/>
          <p:nvPr/>
        </p:nvSpPr>
        <p:spPr>
          <a:xfrm>
            <a:off x="1" y="0"/>
            <a:ext cx="3638709" cy="273037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 of Comments Removed From YouTube Annually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A2CE4D-BB39-C2A0-04C4-3F5F99D62912}"/>
              </a:ext>
            </a:extLst>
          </p:cNvPr>
          <p:cNvSpPr txBox="1"/>
          <p:nvPr/>
        </p:nvSpPr>
        <p:spPr>
          <a:xfrm>
            <a:off x="3638712" y="1755448"/>
            <a:ext cx="8531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YouTube Comments Removed by Year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E02BD74-6639-9346-7502-145A55CCC16F}"/>
              </a:ext>
            </a:extLst>
          </p:cNvPr>
          <p:cNvGraphicFramePr/>
          <p:nvPr/>
        </p:nvGraphicFramePr>
        <p:xfrm>
          <a:off x="3832860" y="2261886"/>
          <a:ext cx="8039100" cy="3800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EC02698-31C2-4636-ED93-E43CDFC0A61E}"/>
              </a:ext>
            </a:extLst>
          </p:cNvPr>
          <p:cNvSpPr txBox="1"/>
          <p:nvPr/>
        </p:nvSpPr>
        <p:spPr>
          <a:xfrm>
            <a:off x="3628440" y="6033166"/>
            <a:ext cx="8322422" cy="216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Source: VAB analysis of Google Transparency Report,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YouTube Community Guidelines enforcement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as of 4/14/26.</a:t>
            </a:r>
            <a:endParaRPr kumimoji="0" lang="fr-FR" sz="800" b="0" i="1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DEF938D-9A81-B0F7-0EBC-05C103915E0D}"/>
              </a:ext>
            </a:extLst>
          </p:cNvPr>
          <p:cNvSpPr txBox="1"/>
          <p:nvPr/>
        </p:nvSpPr>
        <p:spPr>
          <a:xfrm>
            <a:off x="0" y="4010464"/>
            <a:ext cx="363871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30.3 B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US" sz="27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Comments Removed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(2019 – 2025)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8" name="Picture 17" descr="A white play button on a black background&#10;&#10;AI-generated content may be incorrect.">
            <a:extLst>
              <a:ext uri="{FF2B5EF4-FFF2-40B4-BE49-F238E27FC236}">
                <a16:creationId xmlns:a16="http://schemas.microsoft.com/office/drawing/2014/main" id="{675420F0-A511-C61B-CA51-31BDF5E163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496" y="2320261"/>
            <a:ext cx="1565720" cy="1565720"/>
          </a:xfrm>
          <a:prstGeom prst="rect">
            <a:avLst/>
          </a:prstGeom>
        </p:spPr>
      </p:pic>
      <p:pic>
        <p:nvPicPr>
          <p:cNvPr id="34" name="Picture 33" descr="A pink x on a black background&#10;&#10;AI-generated content may be incorrect.">
            <a:extLst>
              <a:ext uri="{FF2B5EF4-FFF2-40B4-BE49-F238E27FC236}">
                <a16:creationId xmlns:a16="http://schemas.microsoft.com/office/drawing/2014/main" id="{E483A9D4-C208-972D-FF32-F40A7625C0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6" y="2362690"/>
            <a:ext cx="1524340" cy="1524340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C1B91E7C-D504-EEE7-D945-194CF61F83B9}"/>
              </a:ext>
            </a:extLst>
          </p:cNvPr>
          <p:cNvSpPr/>
          <p:nvPr/>
        </p:nvSpPr>
        <p:spPr>
          <a:xfrm>
            <a:off x="10862476" y="2003170"/>
            <a:ext cx="830249" cy="410101"/>
          </a:xfrm>
          <a:prstGeom prst="roundRect">
            <a:avLst/>
          </a:prstGeom>
          <a:solidFill>
            <a:schemeClr val="bg1"/>
          </a:solidFill>
          <a:ln>
            <a:solidFill>
              <a:srgbClr val="4EBEA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+5%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vs. 2024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EBEA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5" name="TextBox 44">
            <a:hlinkClick r:id="rId7"/>
            <a:extLst>
              <a:ext uri="{FF2B5EF4-FFF2-40B4-BE49-F238E27FC236}">
                <a16:creationId xmlns:a16="http://schemas.microsoft.com/office/drawing/2014/main" id="{902FDE91-E47C-EF99-85CC-64F20B043AF3}"/>
              </a:ext>
            </a:extLst>
          </p:cNvPr>
          <p:cNvSpPr txBox="1">
            <a:spLocks/>
          </p:cNvSpPr>
          <p:nvPr/>
        </p:nvSpPr>
        <p:spPr>
          <a:xfrm>
            <a:off x="-3" y="62493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to download more insights from,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Deleted Scenes: Analyzing How Much ‘Unsafe’ Content YouTube Removes From Their Platform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’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 learn more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99351C-3996-3C92-956E-1C371FABBB89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7B7171-690C-79E6-E2A6-4DE1FE2BAD07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Scan or click to access more transparency insights</a:t>
            </a:r>
          </a:p>
        </p:txBody>
      </p:sp>
      <p:pic>
        <p:nvPicPr>
          <p:cNvPr id="12" name="Picture 2">
            <a:hlinkClick r:id="rId8"/>
            <a:extLst>
              <a:ext uri="{FF2B5EF4-FFF2-40B4-BE49-F238E27FC236}">
                <a16:creationId xmlns:a16="http://schemas.microsoft.com/office/drawing/2014/main" id="{609EA297-D3BA-4AD2-DC4A-46C2A000EB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B15A7EB-AB12-2C1F-F765-735BA2F65B4D}"/>
              </a:ext>
            </a:extLst>
          </p:cNvPr>
          <p:cNvSpPr/>
          <p:nvPr/>
        </p:nvSpPr>
        <p:spPr>
          <a:xfrm>
            <a:off x="142240" y="440921"/>
            <a:ext cx="1012571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last two years have seen a growing number of removed YouTube comments, with over 5.5 billion removed in 2025</a:t>
            </a:r>
          </a:p>
        </p:txBody>
      </p:sp>
    </p:spTree>
    <p:extLst>
      <p:ext uri="{BB962C8B-B14F-4D97-AF65-F5344CB8AC3E}">
        <p14:creationId xmlns:p14="http://schemas.microsoft.com/office/powerpoint/2010/main" val="40335362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96AA846-C6D4-4DD7-8739-B78040BC178F}"/>
</file>

<file path=customXml/itemProps2.xml><?xml version="1.0" encoding="utf-8"?>
<ds:datastoreItem xmlns:ds="http://schemas.openxmlformats.org/officeDocument/2006/customXml" ds:itemID="{F1C9EC11-8B9E-4483-A473-00983F55F471}"/>
</file>

<file path=customXml/itemProps3.xml><?xml version="1.0" encoding="utf-8"?>
<ds:datastoreItem xmlns:ds="http://schemas.openxmlformats.org/officeDocument/2006/customXml" ds:itemID="{32529960-937C-400C-B7E8-54F10C1453EF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111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Helvetica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2026-05-19T17:06:47Z</dcterms:created>
  <dcterms:modified xsi:type="dcterms:W3CDTF">2026-05-19T17:08:07Z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