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slideLayouts/slideLayout4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charts/chart1.xml" ContentType="application/vnd.openxmlformats-officedocument.drawingml.char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rts/colors1.xml" ContentType="application/vnd.ms-office.chartcolorstyle+xml"/>
  <Override PartName="/ppt/charts/style1.xml" ContentType="application/vnd.ms-office.chartstyle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drawings/drawing1.xml" ContentType="application/vnd.openxmlformats-officedocument.drawingml.chartshape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14747456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84" y="10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3.xml"/><Relationship Id="rId4" Type="http://schemas.openxmlformats.org/officeDocument/2006/relationships/viewProps" Target="viewProps.xml"/><Relationship Id="rId9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Breger" userId="9b3da09f-10fe-42ec-9aa5-9fa2a3e9cc20" providerId="ADAL" clId="{F98534C6-B0C5-430B-9C0B-35D9871B4C23}"/>
    <pc:docChg chg="addSld modSld">
      <pc:chgData name="Dylan Breger" userId="9b3da09f-10fe-42ec-9aa5-9fa2a3e9cc20" providerId="ADAL" clId="{F98534C6-B0C5-430B-9C0B-35D9871B4C23}" dt="2026-08-12T18:09:20.067" v="0"/>
      <pc:docMkLst>
        <pc:docMk/>
      </pc:docMkLst>
      <pc:sldChg chg="add">
        <pc:chgData name="Dylan Breger" userId="9b3da09f-10fe-42ec-9aa5-9fa2a3e9cc20" providerId="ADAL" clId="{F98534C6-B0C5-430B-9C0B-35D9871B4C23}" dt="2026-08-12T18:09:20.067" v="0"/>
        <pc:sldMkLst>
          <pc:docMk/>
          <pc:sldMk cId="798091908" sldId="2147474566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509817778227024"/>
          <c:y val="0.13420145777118228"/>
          <c:w val="0.80921783905002886"/>
          <c:h val="0.86579854222881769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 lot more valuable</c:v>
                </c:pt>
              </c:strCache>
            </c:strRef>
          </c:tx>
          <c:spPr>
            <a:solidFill>
              <a:srgbClr val="00BFF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Value of your streaming subscription</c:v>
                </c:pt>
                <c:pt idx="1">
                  <c:v>Value of your MVPD subscription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0.25</c:v>
                </c:pt>
                <c:pt idx="1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CEF-476B-B568-DBBEC27B1FD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 little more valuable</c:v>
                </c:pt>
              </c:strCache>
            </c:strRef>
          </c:tx>
          <c:spPr>
            <a:solidFill>
              <a:srgbClr val="4EBEA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Value of your streaming subscription</c:v>
                </c:pt>
                <c:pt idx="1">
                  <c:v>Value of your MVPD subscription</c:v>
                </c:pt>
              </c:strCache>
            </c:strRef>
          </c:cat>
          <c:val>
            <c:numRef>
              <c:f>Sheet1!$C$2:$C$3</c:f>
              <c:numCache>
                <c:formatCode>0%</c:formatCode>
                <c:ptCount val="2"/>
                <c:pt idx="0">
                  <c:v>0.42</c:v>
                </c:pt>
                <c:pt idx="1">
                  <c:v>0.43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CEF-476B-B568-DBBEC27B1FD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No more valuable</c:v>
                </c:pt>
              </c:strCache>
            </c:strRef>
          </c:tx>
          <c:spPr>
            <a:solidFill>
              <a:srgbClr val="ED3C8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Value of your streaming subscription</c:v>
                </c:pt>
                <c:pt idx="1">
                  <c:v>Value of your MVPD subscription</c:v>
                </c:pt>
              </c:strCache>
            </c:strRef>
          </c:cat>
          <c:val>
            <c:numRef>
              <c:f>Sheet1!$D$2:$D$3</c:f>
              <c:numCache>
                <c:formatCode>0%</c:formatCode>
                <c:ptCount val="2"/>
                <c:pt idx="0">
                  <c:v>0.33</c:v>
                </c:pt>
                <c:pt idx="1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CEF-476B-B568-DBBEC27B1F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0"/>
        <c:overlap val="100"/>
        <c:axId val="634631807"/>
        <c:axId val="1783494799"/>
      </c:barChart>
      <c:catAx>
        <c:axId val="634631807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B1464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rgbClr val="1B14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783494799"/>
        <c:crosses val="autoZero"/>
        <c:auto val="1"/>
        <c:lblAlgn val="ctr"/>
        <c:lblOffset val="100"/>
        <c:noMultiLvlLbl val="0"/>
      </c:catAx>
      <c:valAx>
        <c:axId val="1783494799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63463180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rgbClr val="1B1464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0.17587</cdr:x>
      <cdr:y>0.14868</cdr:y>
    </cdr:from>
    <cdr:to>
      <cdr:x>0.71188</cdr:x>
      <cdr:y>0.23875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92B3A963-6C59-17D5-34CE-172F0EEA8CF1}"/>
            </a:ext>
          </a:extLst>
        </cdr:cNvPr>
        <cdr:cNvSpPr txBox="1"/>
      </cdr:nvSpPr>
      <cdr:spPr>
        <a:xfrm xmlns:a="http://schemas.openxmlformats.org/drawingml/2006/main">
          <a:off x="2013027" y="519380"/>
          <a:ext cx="6135329" cy="31463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400" b="1" kern="1200" dirty="0">
              <a:solidFill>
                <a:srgbClr val="A343FF"/>
              </a:solidFill>
              <a:latin typeface="Arial" panose="020B0604020202020204" pitchFamily="34" charset="0"/>
              <a:cs typeface="Arial" panose="020B0604020202020204" pitchFamily="34" charset="0"/>
            </a:rPr>
            <a:t>66%</a:t>
          </a: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44A0BC-8ABD-2B33-6094-26B72E11EB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CA890DD-4F12-87D2-4A82-4606F5BBFF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B8094F-8BFB-DB04-DD00-BEE5D70570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0C57B-8405-4042-9621-0979848D946A}" type="datetimeFigureOut">
              <a:rPr lang="en-US" smtClean="0"/>
              <a:t>8/12/2026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BD6B93-C8E2-4380-9FAE-1F917AC4B8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8430DF-D687-DC88-5B3B-DCAC05CD7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5E37F-ADBC-4289-B903-CCB77515B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0929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E5C720-4964-51D4-6A6C-08B8F3A3B8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41C787E-F211-F9D4-C122-A9D576BD09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FA7867-77C6-3CA7-0593-39FB8EE2EF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0C57B-8405-4042-9621-0979848D946A}" type="datetimeFigureOut">
              <a:rPr lang="en-US" smtClean="0"/>
              <a:t>8/12/2026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F228A7-C1FD-14A3-468A-469125CAE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52C3B0-B3FE-756B-B2AE-4151A1EF11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5E37F-ADBC-4289-B903-CCB77515B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619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575B3F-F3BE-F0AE-382D-8BFB2599378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3957BB-B43E-FB29-76C9-64FBE7DB94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D2CCCF-5945-2BB6-91C3-05A134263D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0C57B-8405-4042-9621-0979848D946A}" type="datetimeFigureOut">
              <a:rPr lang="en-US" smtClean="0"/>
              <a:t>8/12/2026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5E2E74-4F33-8975-58C2-BF6F20556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F47637-5882-2F32-C37A-0E286655D5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5E37F-ADBC-4289-B903-CCB77515B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536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2A2F10-90B0-AD15-25C4-62D5AC14F1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12C0E4-2D69-5453-4701-0CC51D0C3E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9B4286-7E2E-C6A4-224B-F581516A5C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0C57B-8405-4042-9621-0979848D946A}" type="datetimeFigureOut">
              <a:rPr lang="en-US" smtClean="0"/>
              <a:t>8/12/2026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ED1F6E-C95B-9617-F596-0D5F44011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AA8D48-B075-CB5D-8994-C60A98910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5E37F-ADBC-4289-B903-CCB77515B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872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A886E-E75E-279F-92CF-2D6796846F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56C956-DC7E-1060-532E-602A9FC00A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D58E71-5E4B-E6CC-AE79-B2A6EE14A7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0C57B-8405-4042-9621-0979848D946A}" type="datetimeFigureOut">
              <a:rPr lang="en-US" smtClean="0"/>
              <a:t>8/12/2026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CD8C34-13D8-1571-5D99-DB6C2CCF13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BD8700-AB7E-5D82-A5A4-73D54F4A2E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5E37F-ADBC-4289-B903-CCB77515B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969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DA29AB-1DD3-1D87-93CD-DB9E83BADA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EB779E-AC8D-FF39-AE4E-90C7E53ED4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1F526AD-CAAE-CB89-9143-3A65622CBC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AD3FB8-AC82-9C3C-57F4-CFE075ED2B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0C57B-8405-4042-9621-0979848D946A}" type="datetimeFigureOut">
              <a:rPr lang="en-US" smtClean="0"/>
              <a:t>8/12/2026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A79E23-84A3-F5E8-78A8-F24D3702D5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D1084D-138A-51FF-3415-E374E831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5E37F-ADBC-4289-B903-CCB77515B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406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944697-F772-43E6-7416-B5F54BE3D9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5BB1A-DA1B-A7CB-39CB-052DE33610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A8848A-9B1F-6EF4-A20B-6785F0B815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996320-FB24-C2F2-EA28-096F8A9A57C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1C2727A-FE44-60D7-48C6-87AA7B2671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EFF4C36-4D70-95A5-C68B-6663CBB50C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0C57B-8405-4042-9621-0979848D946A}" type="datetimeFigureOut">
              <a:rPr lang="en-US" smtClean="0"/>
              <a:t>8/12/2026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1111273-4DDF-0C6B-1C42-226AAC42B6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F230EB4-0C89-09F1-EE13-6ABE4D0A5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5E37F-ADBC-4289-B903-CCB77515B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708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1ABF3F-5E78-F0D5-A877-6D0EC11F2E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B1DDE31-470A-63BE-E629-B1A0E89CFE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0C57B-8405-4042-9621-0979848D946A}" type="datetimeFigureOut">
              <a:rPr lang="en-US" smtClean="0"/>
              <a:t>8/12/2026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714583-317D-6FBA-662B-4180043294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7B877D-D2D6-B272-2539-CA5D75357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5E37F-ADBC-4289-B903-CCB77515B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0534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29F1AA-3246-5488-5CE0-F7F158E036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0C57B-8405-4042-9621-0979848D946A}" type="datetimeFigureOut">
              <a:rPr lang="en-US" smtClean="0"/>
              <a:t>8/12/2026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DEA63C-3C82-F944-E40C-504D23E9EC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FB1F5A-6EDE-623F-4F9B-5ABEBD5357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5E37F-ADBC-4289-B903-CCB77515B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8586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0A7EFB-BF94-1813-01D6-EDCDA3B609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FD607B-237C-DD88-3F53-1A91FCBA81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CFBDCE-71C4-A165-4837-0F1596E124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9F35C8-D492-7304-CA17-961C073C45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0C57B-8405-4042-9621-0979848D946A}" type="datetimeFigureOut">
              <a:rPr lang="en-US" smtClean="0"/>
              <a:t>8/12/2026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1DF883-B733-F8A2-F15C-FC7C1217B2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CBA171-E66D-207C-5E40-FE4CADA33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5E37F-ADBC-4289-B903-CCB77515B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05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14D6E6-EBB3-BD2F-09D7-9136F6DD1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5FDC472-9A7C-DE53-95FA-A2177FBC31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5A6BD4-6A49-E71F-E355-CBB979E352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0B341A-7103-959A-C17C-EAB09A5BE4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0C57B-8405-4042-9621-0979848D946A}" type="datetimeFigureOut">
              <a:rPr lang="en-US" smtClean="0"/>
              <a:t>8/12/2026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FB2453-A65A-194E-9F8E-79A2A1E344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8EB49C-7174-F00F-88F7-54EF009DE1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5E37F-ADBC-4289-B903-CCB77515B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162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0C6355C-C2CC-4BBA-7FEC-E354D33F52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17C3BE-C559-B221-6B3B-71C0BC22E8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B4539F-00B3-6084-402D-E397651AFB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910C57B-8405-4042-9621-0979848D946A}" type="datetimeFigureOut">
              <a:rPr lang="en-US" smtClean="0"/>
              <a:t>8/12/2026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FFDA24-FE91-17C2-B2CC-F4F8154C82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E886A8-B907-D6AF-160F-B4F83E1325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855E37F-ADBC-4289-B903-CCB77515B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40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hyperlink" Target="https://thevab.com/insight/2026-streaming-trends-you-need-to-know?utm_source=grab-and-go&amp;utm_medium=vab-insights&amp;utm_campaign=" TargetMode="External"/><Relationship Id="rId2" Type="http://schemas.openxmlformats.org/officeDocument/2006/relationships/hyperlink" Target="https://thevab.com/signin?utm_source=grab-and-go&amp;utm_medium=vab-insights&amp;utm_campaign=" TargetMode="Externa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.xml"/><Relationship Id="rId5" Type="http://schemas.openxmlformats.org/officeDocument/2006/relationships/hyperlink" Target="https://thevab.com/insights" TargetMode="Externa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0084A0-A29C-5728-C8F3-DD7BAA898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4F4289C-9684-766A-EDFA-BE5433E96C60}"/>
              </a:ext>
            </a:extLst>
          </p:cNvPr>
          <p:cNvSpPr>
            <a:spLocks/>
          </p:cNvSpPr>
          <p:nvPr/>
        </p:nvSpPr>
        <p:spPr>
          <a:xfrm>
            <a:off x="0" y="1698993"/>
            <a:ext cx="12191999" cy="5170157"/>
          </a:xfrm>
          <a:prstGeom prst="rect">
            <a:avLst/>
          </a:prstGeom>
          <a:solidFill>
            <a:srgbClr val="E2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71CBF0F-F08F-EF10-BD97-75BD16476BD1}"/>
              </a:ext>
            </a:extLst>
          </p:cNvPr>
          <p:cNvSpPr txBox="1"/>
          <p:nvPr/>
        </p:nvSpPr>
        <p:spPr>
          <a:xfrm>
            <a:off x="1141147" y="1739021"/>
            <a:ext cx="9909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kumimoji="0" lang="en-US" sz="1600" b="1" i="1" u="sng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 does integration of streaming platforms with your Pay TV service make you feel about…?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Among those who access streaming service through set-top box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8F8B139-1DAF-6D2D-B4CF-7864E7EE0CF3}"/>
              </a:ext>
            </a:extLst>
          </p:cNvPr>
          <p:cNvSpPr txBox="1"/>
          <p:nvPr/>
        </p:nvSpPr>
        <p:spPr>
          <a:xfrm>
            <a:off x="461690" y="6059350"/>
            <a:ext cx="1170879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Source: Hub Entertainment Research, </a:t>
            </a:r>
            <a:r>
              <a:rPr kumimoji="0" lang="en-US" sz="800" b="0" i="1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 to Monetize Video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June 2026.</a:t>
            </a: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FDE8627-4364-8D1E-476B-1C987E7A0F27}"/>
              </a:ext>
            </a:extLst>
          </p:cNvPr>
          <p:cNvSpPr/>
          <p:nvPr/>
        </p:nvSpPr>
        <p:spPr>
          <a:xfrm>
            <a:off x="1" y="-1"/>
            <a:ext cx="3431458" cy="329874"/>
          </a:xfrm>
          <a:prstGeom prst="rect">
            <a:avLst/>
          </a:prstGeom>
          <a:solidFill>
            <a:srgbClr val="1B1464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Streaming + Pay TV = More Consumer Value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478860E-F8E8-DFAF-A9F6-480CC83081AE}"/>
              </a:ext>
            </a:extLst>
          </p:cNvPr>
          <p:cNvSpPr/>
          <p:nvPr/>
        </p:nvSpPr>
        <p:spPr>
          <a:xfrm>
            <a:off x="115747" y="440921"/>
            <a:ext cx="1015220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Integration of streaming services with pay TV providers makes both services feel equally more valuable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FBE00A2-028D-19D1-E9F2-D7107E7F5C53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F2E0C67-CD5D-3A88-25B1-DEFCA1A5DF20}"/>
              </a:ext>
            </a:extLst>
          </p:cNvPr>
          <p:cNvSpPr txBox="1"/>
          <p:nvPr/>
        </p:nvSpPr>
        <p:spPr>
          <a:xfrm>
            <a:off x="10233660" y="2907"/>
            <a:ext cx="1996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Scan or click to access more streaming insights</a:t>
            </a:r>
          </a:p>
        </p:txBody>
      </p:sp>
      <p:pic>
        <p:nvPicPr>
          <p:cNvPr id="21" name="Picture 2">
            <a:hlinkClick r:id="rId2"/>
            <a:extLst>
              <a:ext uri="{FF2B5EF4-FFF2-40B4-BE49-F238E27FC236}">
                <a16:creationId xmlns:a16="http://schemas.microsoft.com/office/drawing/2014/main" id="{F739E26B-B065-07B2-B631-8D93E8D909B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B1D5014-013A-2733-D2F3-12ADA3F6634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9424B9B1-E5C0-1654-9464-5C410B116A4F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18" name="Chart 17">
            <a:extLst>
              <a:ext uri="{FF2B5EF4-FFF2-40B4-BE49-F238E27FC236}">
                <a16:creationId xmlns:a16="http://schemas.microsoft.com/office/drawing/2014/main" id="{1B832B8A-4B93-648C-9927-59174CF43F0B}"/>
              </a:ext>
            </a:extLst>
          </p:cNvPr>
          <p:cNvGraphicFramePr/>
          <p:nvPr/>
        </p:nvGraphicFramePr>
        <p:xfrm>
          <a:off x="336884" y="2462174"/>
          <a:ext cx="11446327" cy="34932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064E4DF0-1C9A-F79D-7843-E9C2A3C2A92D}"/>
              </a:ext>
            </a:extLst>
          </p:cNvPr>
          <p:cNvSpPr txBox="1"/>
          <p:nvPr/>
        </p:nvSpPr>
        <p:spPr>
          <a:xfrm>
            <a:off x="2349911" y="5603033"/>
            <a:ext cx="6184489" cy="314634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1" kern="1200">
                <a:solidFill>
                  <a:srgbClr val="A343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66%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2475BD1F-AF88-1717-CAF4-39F846606187}"/>
              </a:ext>
            </a:extLst>
          </p:cNvPr>
          <p:cNvCxnSpPr/>
          <p:nvPr/>
        </p:nvCxnSpPr>
        <p:spPr>
          <a:xfrm>
            <a:off x="5624051" y="3136492"/>
            <a:ext cx="2782529" cy="0"/>
          </a:xfrm>
          <a:prstGeom prst="straightConnector1">
            <a:avLst/>
          </a:prstGeom>
          <a:ln w="12700">
            <a:solidFill>
              <a:srgbClr val="A343FF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A198D78C-0731-402C-E835-A9EEE9A40BFF}"/>
              </a:ext>
            </a:extLst>
          </p:cNvPr>
          <p:cNvCxnSpPr>
            <a:cxnSpLocks/>
          </p:cNvCxnSpPr>
          <p:nvPr/>
        </p:nvCxnSpPr>
        <p:spPr>
          <a:xfrm flipH="1">
            <a:off x="2409320" y="3136492"/>
            <a:ext cx="2782529" cy="0"/>
          </a:xfrm>
          <a:prstGeom prst="straightConnector1">
            <a:avLst/>
          </a:prstGeom>
          <a:ln w="12700">
            <a:solidFill>
              <a:srgbClr val="A343FF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230DA577-7EB2-4420-D9CA-D8CBC5837AEB}"/>
              </a:ext>
            </a:extLst>
          </p:cNvPr>
          <p:cNvCxnSpPr/>
          <p:nvPr/>
        </p:nvCxnSpPr>
        <p:spPr>
          <a:xfrm>
            <a:off x="5624050" y="5760350"/>
            <a:ext cx="2782529" cy="0"/>
          </a:xfrm>
          <a:prstGeom prst="straightConnector1">
            <a:avLst/>
          </a:prstGeom>
          <a:ln w="12700">
            <a:solidFill>
              <a:srgbClr val="A343FF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737CBA9-FE41-2D27-EF89-D660BD85D87E}"/>
              </a:ext>
            </a:extLst>
          </p:cNvPr>
          <p:cNvCxnSpPr>
            <a:cxnSpLocks/>
          </p:cNvCxnSpPr>
          <p:nvPr/>
        </p:nvCxnSpPr>
        <p:spPr>
          <a:xfrm flipH="1">
            <a:off x="2409319" y="5760350"/>
            <a:ext cx="2782529" cy="0"/>
          </a:xfrm>
          <a:prstGeom prst="straightConnector1">
            <a:avLst/>
          </a:prstGeom>
          <a:ln w="12700">
            <a:solidFill>
              <a:srgbClr val="A343FF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hlinkClick r:id="rId7"/>
            <a:extLst>
              <a:ext uri="{FF2B5EF4-FFF2-40B4-BE49-F238E27FC236}">
                <a16:creationId xmlns:a16="http://schemas.microsoft.com/office/drawing/2014/main" id="{9C3CB99D-2A87-46FC-18B8-9E71E5737403}"/>
              </a:ext>
            </a:extLst>
          </p:cNvPr>
          <p:cNvSpPr txBox="1">
            <a:spLocks/>
          </p:cNvSpPr>
          <p:nvPr/>
        </p:nvSpPr>
        <p:spPr>
          <a:xfrm>
            <a:off x="-3" y="6274794"/>
            <a:ext cx="12202272" cy="261610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1100" b="1" i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here to download related content from VAB,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‘</a:t>
            </a:r>
            <a:r>
              <a:rPr kumimoji="0" lang="en-US" sz="1100" b="1" i="1" u="sng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Rising Tides: 26 Streaming Insights That Are Impacting Marketing Plans in 2026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’</a:t>
            </a:r>
            <a:endParaRPr kumimoji="0" lang="en-US" sz="1100" b="1" i="1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80919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7A67F8C-950F-4F5F-9CCA-4AF39EE872A9}"/>
</file>

<file path=customXml/itemProps2.xml><?xml version="1.0" encoding="utf-8"?>
<ds:datastoreItem xmlns:ds="http://schemas.openxmlformats.org/officeDocument/2006/customXml" ds:itemID="{EBFEF967-2EA6-48B1-9A63-9CCC2A746628}"/>
</file>

<file path=customXml/itemProps3.xml><?xml version="1.0" encoding="utf-8"?>
<ds:datastoreItem xmlns:ds="http://schemas.openxmlformats.org/officeDocument/2006/customXml" ds:itemID="{686E0DE6-DD77-401A-9A49-80DBC6636CD9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</Words>
  <Application>Microsoft Office PowerPoint</Application>
  <PresentationFormat>Widescreen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Breger</dc:creator>
  <cp:lastModifiedBy>Dylan Breger</cp:lastModifiedBy>
  <cp:revision>1</cp:revision>
  <dcterms:created xsi:type="dcterms:W3CDTF">2026-08-12T18:09:05Z</dcterms:created>
  <dcterms:modified xsi:type="dcterms:W3CDTF">2026-08-12T18:09:30Z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