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32706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855EDF-F9CE-3B66-C6A5-06158391F461}" name="Leah Montner Dixon" initials="L" userId="S::leahm@thevab.com::d5b2ae9e-9213-4442-b7df-4db8cbe51e5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D56D7F-1162-424F-81BF-D02519793BDC}" v="1" dt="2025-08-11T14:25:26.3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13" Type="http://schemas.openxmlformats.org/officeDocument/2006/relationships/customXml" Target="../customXml/item3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1.xml"/><Relationship Id="rId5" Type="http://schemas.openxmlformats.org/officeDocument/2006/relationships/viewProps" Target="viewProps.xml"/><Relationship Id="rId10" Type="http://schemas.microsoft.com/office/2018/10/relationships/authors" Target="author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80D56D7F-1162-424F-81BF-D02519793BDC}"/>
    <pc:docChg chg="addSld modSld">
      <pc:chgData name="Dylan Breger" userId="9b3da09f-10fe-42ec-9aa5-9fa2a3e9cc20" providerId="ADAL" clId="{80D56D7F-1162-424F-81BF-D02519793BDC}" dt="2025-08-11T14:25:26.390" v="0"/>
      <pc:docMkLst>
        <pc:docMk/>
      </pc:docMkLst>
      <pc:sldChg chg="add">
        <pc:chgData name="Dylan Breger" userId="9b3da09f-10fe-42ec-9aa5-9fa2a3e9cc20" providerId="ADAL" clId="{80D56D7F-1162-424F-81BF-D02519793BDC}" dt="2025-08-11T14:25:26.390" v="0"/>
        <pc:sldMkLst>
          <pc:docMk/>
          <pc:sldMk cId="3125419124" sldId="214732706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50D00C-B6C7-4DC2-9B1B-1074DBE8CDD5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B7139-975C-4B0D-9C5D-52F1018BE6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219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45C460-F1C7-47B5-B7A9-606210A0258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568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8464E-EBF3-D04F-B124-C799F3F44E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A9A63F-7DC8-6304-7171-794A35C529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70CD8-987E-D975-EDE9-450BE0843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61F48-56D5-4497-B111-00A68B19B12B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678204-43DB-8B40-7133-5CF550A8A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790039-E926-0C8B-CA0A-2C43EA4F0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DECF-204F-41D0-BFFA-E168C1683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846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59E2-EED8-F660-2A87-9AD6DAAFE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5D676D-B80F-9CD2-8FC8-42585E7337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3C9761-7FBE-FA20-1FAE-AB22EB354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61F48-56D5-4497-B111-00A68B19B12B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D5C57-CA00-7052-F3FF-FACD98EDD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E41CD0-ADA3-0964-7309-CB5E3251E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DECF-204F-41D0-BFFA-E168C1683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653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4D700-0156-04DE-7704-E594D43F9D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F44F83-6D00-55D8-4221-CC97598771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53CAEF-0042-C22B-DC81-22BA12D54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61F48-56D5-4497-B111-00A68B19B12B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71550C-0B7F-87D8-59C9-92FBCDF50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68E95D-6FE9-0737-72E6-6814ECD4F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DECF-204F-41D0-BFFA-E168C1683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778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136F4-FB85-D4EE-C2D5-3E6BE927D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F1409-8350-A106-18E1-E870D6C7F8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BBDEF-5FFB-D212-4192-93FE7DB10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61F48-56D5-4497-B111-00A68B19B12B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A15C94-C6F0-24D8-26FB-1322CCBB2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E24111-3EE7-28D7-209E-BD9F4E475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DECF-204F-41D0-BFFA-E168C1683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38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A882C-BCA2-14CB-812A-7E681FEFC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373EE-790B-DE63-0848-8B17B0266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0C1C4-ED87-9781-2BDB-D152A1827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61F48-56D5-4497-B111-00A68B19B12B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3F8A6E-4126-F29F-D69A-73A525E55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9E01CE-D117-D793-DEBF-A9927D9BB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DECF-204F-41D0-BFFA-E168C1683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988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3F18A-0E01-DA07-F3B9-96FEBFD9C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ABD6E-CAB8-D848-FFAB-D916731053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DD2468-E537-B49C-3652-80EDAB3A70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883E8C-5433-1B66-D337-D5F6D8185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61F48-56D5-4497-B111-00A68B19B12B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01DAB6-313F-E23E-0609-3FC6173A9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DB1FB-4ADA-5535-FC66-3B3D66BD8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DECF-204F-41D0-BFFA-E168C1683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98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B35C4-66F5-2D4C-C7F5-A0BDA8D78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0A6128-37F6-2892-089E-1E995B7EB0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D390A2-8DCD-92FA-FDFB-3158EB7D0E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746FE4-1E2D-E266-C76E-A008A14474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2A4263-5DEF-27C3-3699-3CFE881C5C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6CC43C-1A86-FDAA-7DC1-C045F8B80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61F48-56D5-4497-B111-00A68B19B12B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2EF2E9-693C-2A6E-CE4F-1FDD4B555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217BD5-487A-CCA2-E50D-B3F216D1E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DECF-204F-41D0-BFFA-E168C1683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795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855C1-2EBC-0E86-300A-9059265C4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5DADCD-20A4-A99B-B569-01294E65C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61F48-56D5-4497-B111-00A68B19B12B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574D2A-A959-A9DA-64E9-DC1A919F0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860373-556C-B87D-D833-DF3D5449E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DECF-204F-41D0-BFFA-E168C1683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134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F83D82-60B7-04CE-43A3-710B1FB54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61F48-56D5-4497-B111-00A68B19B12B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8EE70D-FB5C-B129-B33B-1C960F31E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54BE-B65F-3AC7-624E-BBE24B420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DECF-204F-41D0-BFFA-E168C1683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359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77D78-12DD-28E8-F315-7267040E8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DF5B4-9AD0-20B3-A60C-CFAFD3CE9B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B85B03-707D-C43A-9A10-01C76DE5E2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5C0E93-32C8-C29B-F275-3B2DDBFD7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61F48-56D5-4497-B111-00A68B19B12B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E6E91B-83DF-C7BD-5BEE-B6C3CDBBD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DAF754-0936-CAFA-745C-C3F9EE300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DECF-204F-41D0-BFFA-E168C1683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893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6A2FD-5B6A-03C6-ED91-0EA97561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7A4A70-D928-BE4B-E1B8-23ACC0265B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45602E-2081-82A5-5F10-F91F45D043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EFF450-8197-40A7-385B-D2F1306B4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61F48-56D5-4497-B111-00A68B19B12B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4F51-57A4-AB57-9279-4C93FAB98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A43C3D-EC97-F6AD-7D4D-796A00A2B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DECF-204F-41D0-BFFA-E168C1683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864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F63A5B-DC67-073D-D850-8ECC89587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9174D-3864-CC83-67D2-C48103E122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65F515-22CE-A3E2-EB30-2F4D47B2BF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D61F48-56D5-4497-B111-00A68B19B12B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35BAE-B10E-FF72-A3A5-7FB232EB09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D0BF0C-893C-A360-7A65-85E910AA15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4CDECF-204F-41D0-BFFA-E168C1683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86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2.png"/><Relationship Id="rId3" Type="http://schemas.openxmlformats.org/officeDocument/2006/relationships/image" Target="../media/image1.png"/><Relationship Id="rId21" Type="http://schemas.openxmlformats.org/officeDocument/2006/relationships/image" Target="../media/image18.pn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openxmlformats.org/officeDocument/2006/relationships/image" Target="../media/image14.jpeg"/><Relationship Id="rId25" Type="http://schemas.openxmlformats.org/officeDocument/2006/relationships/hyperlink" Target="https://thevab.com/signin?utm_source=grab-and-go&amp;utm_medium=vab-insights&amp;utm_campaign=" TargetMode="Externa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jpeg"/><Relationship Id="rId20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5" Type="http://schemas.openxmlformats.org/officeDocument/2006/relationships/image" Target="../media/image2.png"/><Relationship Id="rId15" Type="http://schemas.openxmlformats.org/officeDocument/2006/relationships/image" Target="../media/image12.jpeg"/><Relationship Id="rId23" Type="http://schemas.openxmlformats.org/officeDocument/2006/relationships/image" Target="../media/image20.png"/><Relationship Id="rId10" Type="http://schemas.openxmlformats.org/officeDocument/2006/relationships/image" Target="../media/image7.jpeg"/><Relationship Id="rId19" Type="http://schemas.openxmlformats.org/officeDocument/2006/relationships/image" Target="../media/image16.png"/><Relationship Id="rId4" Type="http://schemas.openxmlformats.org/officeDocument/2006/relationships/hyperlink" Target="https://thevab.com/insight/hidden-costs?utm_source=grab-and-go&amp;utm_medium=vab-insights&amp;utm_campaign=" TargetMode="External"/><Relationship Id="rId9" Type="http://schemas.openxmlformats.org/officeDocument/2006/relationships/image" Target="../media/image6.jpe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hyperlink" Target="https://thevab.com/insigh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DD09554-EEA1-9459-48A4-95A48704DA29}"/>
              </a:ext>
            </a:extLst>
          </p:cNvPr>
          <p:cNvSpPr/>
          <p:nvPr/>
        </p:nvSpPr>
        <p:spPr>
          <a:xfrm>
            <a:off x="0" y="1685013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7956CA-12FE-5D2B-C9E4-D82F75338A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07893"/>
            <a:ext cx="11708793" cy="35010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7347764-E34C-EC4F-D633-258AAD51B784}"/>
              </a:ext>
            </a:extLst>
          </p:cNvPr>
          <p:cNvSpPr/>
          <p:nvPr/>
        </p:nvSpPr>
        <p:spPr>
          <a:xfrm>
            <a:off x="253723" y="519875"/>
            <a:ext cx="98032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If global digital ad fraud was a human, it would be the eleventh richest person in the world today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Helvetica" pitchFamily="2" charset="0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CFE0E3-0CC1-027F-340D-0EBF4C48AF27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1B71F7-010E-667D-A48A-A43DFBAF43B2}"/>
              </a:ext>
            </a:extLst>
          </p:cNvPr>
          <p:cNvSpPr/>
          <p:nvPr/>
        </p:nvSpPr>
        <p:spPr>
          <a:xfrm>
            <a:off x="-2" y="0"/>
            <a:ext cx="3006914" cy="294249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What If Digital Ad Fraud Was a Human?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B76F19E-4B54-7822-1CC9-EF9C175D4B1F}"/>
              </a:ext>
            </a:extLst>
          </p:cNvPr>
          <p:cNvSpPr txBox="1">
            <a:spLocks/>
          </p:cNvSpPr>
          <p:nvPr/>
        </p:nvSpPr>
        <p:spPr>
          <a:xfrm>
            <a:off x="-16462" y="6206073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Click here to download the full report, 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‘Hidden Costs’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to learn more</a:t>
            </a:r>
            <a:endParaRPr kumimoji="0" lang="en-US" sz="1200" b="1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0F5CCBF-4D61-F8BC-098E-5E83BCEEDC6B}"/>
              </a:ext>
            </a:extLst>
          </p:cNvPr>
          <p:cNvSpPr txBox="1"/>
          <p:nvPr/>
        </p:nvSpPr>
        <p:spPr>
          <a:xfrm>
            <a:off x="10267952" y="26057"/>
            <a:ext cx="1924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Scan or click to access more ad fraud insights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95910709-D3F6-6333-855F-824A042F0BB3}"/>
              </a:ext>
            </a:extLst>
          </p:cNvPr>
          <p:cNvSpPr txBox="1"/>
          <p:nvPr/>
        </p:nvSpPr>
        <p:spPr>
          <a:xfrm>
            <a:off x="503714" y="1687977"/>
            <a:ext cx="112965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+mn-cs"/>
              </a:rPr>
              <a:t>Net Worth of the Wealthiest People in the World vs. Global Cost of Digital Ad Fraud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+mn-cs"/>
              </a:rPr>
              <a:t>in billions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EBEA4"/>
              </a:solidFill>
              <a:effectLst/>
              <a:uLnTx/>
              <a:uFillTx/>
              <a:latin typeface="Helvetica" panose="020B0403020202020204" pitchFamily="34" charset="0"/>
              <a:ea typeface="+mn-ea"/>
              <a:cs typeface="+mn-cs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D720A877-192E-133C-D122-E28EEDAE99A3}"/>
              </a:ext>
            </a:extLst>
          </p:cNvPr>
          <p:cNvSpPr txBox="1"/>
          <p:nvPr/>
        </p:nvSpPr>
        <p:spPr>
          <a:xfrm>
            <a:off x="472836" y="5932656"/>
            <a:ext cx="116872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Source: Forbes, </a:t>
            </a: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World’s Billionaires List – The Richest In 2025</a:t>
            </a:r>
            <a:r>
              <a:rPr kumimoji="0" lang="fr-FR" sz="7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, </a:t>
            </a:r>
            <a:r>
              <a:rPr kumimoji="0" lang="fr-FR" sz="7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3/7/2025. </a:t>
            </a:r>
            <a:r>
              <a:rPr kumimoji="0" lang="fr-FR" sz="7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Helvetica" panose="020B0604020202020204" pitchFamily="34" charset="0"/>
              </a:rPr>
              <a:t>*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Juniper Research, </a:t>
            </a: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Quantifying the Cost of Ad Fraud: 2023-2028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9/26/2023. Includes Elon Musk (X/Twitter), Jeff Bezos (Amazon), Bill Gates &amp; Steve Ballmer (Microsoft), Larry Page &amp; Sergey Brin (Alphabet/Google), Mark Zuckerberg (Meta/Facebook).</a:t>
            </a:r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AC72CF11-6BAA-284A-457F-9B8A5F0D99F0}"/>
              </a:ext>
            </a:extLst>
          </p:cNvPr>
          <p:cNvSpPr/>
          <p:nvPr/>
        </p:nvSpPr>
        <p:spPr>
          <a:xfrm>
            <a:off x="5031208" y="2453450"/>
            <a:ext cx="950794" cy="1119055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56CB802D-69A9-A5DA-B2D3-1A24DBA3090C}"/>
              </a:ext>
            </a:extLst>
          </p:cNvPr>
          <p:cNvSpPr txBox="1"/>
          <p:nvPr/>
        </p:nvSpPr>
        <p:spPr>
          <a:xfrm>
            <a:off x="5115075" y="4049328"/>
            <a:ext cx="7830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#15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7A3667BA-6B3F-EE8C-75C9-16D94787A259}"/>
              </a:ext>
            </a:extLst>
          </p:cNvPr>
          <p:cNvSpPr txBox="1"/>
          <p:nvPr/>
        </p:nvSpPr>
        <p:spPr>
          <a:xfrm>
            <a:off x="5146155" y="2157716"/>
            <a:ext cx="7209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#5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316C0533-BBF5-5067-21CA-6D927AD9F6DF}"/>
              </a:ext>
            </a:extLst>
          </p:cNvPr>
          <p:cNvSpPr txBox="1"/>
          <p:nvPr/>
        </p:nvSpPr>
        <p:spPr>
          <a:xfrm>
            <a:off x="4907087" y="3544862"/>
            <a:ext cx="11990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Bernard Arnault &amp;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$178B</a:t>
            </a:r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854AAC14-DB48-E3F9-354E-9AF441C23ACD}"/>
              </a:ext>
            </a:extLst>
          </p:cNvPr>
          <p:cNvSpPr/>
          <p:nvPr/>
        </p:nvSpPr>
        <p:spPr>
          <a:xfrm>
            <a:off x="5031208" y="4355264"/>
            <a:ext cx="950794" cy="1119055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A3F73FE0-6A97-CE4D-E0FC-F73471926A4D}"/>
              </a:ext>
            </a:extLst>
          </p:cNvPr>
          <p:cNvSpPr txBox="1"/>
          <p:nvPr/>
        </p:nvSpPr>
        <p:spPr>
          <a:xfrm>
            <a:off x="4907087" y="5444255"/>
            <a:ext cx="11990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Michael Bloomberg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$105B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C5199A19-AA6C-1F86-8C71-E7BB4AF50750}"/>
              </a:ext>
            </a:extLst>
          </p:cNvPr>
          <p:cNvSpPr txBox="1"/>
          <p:nvPr/>
        </p:nvSpPr>
        <p:spPr>
          <a:xfrm>
            <a:off x="2835177" y="4049328"/>
            <a:ext cx="7830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#13</a:t>
            </a: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B6684B07-5FE5-EF67-F96D-17ADED3ECEF9}"/>
              </a:ext>
            </a:extLst>
          </p:cNvPr>
          <p:cNvSpPr/>
          <p:nvPr/>
        </p:nvSpPr>
        <p:spPr>
          <a:xfrm>
            <a:off x="2751310" y="2453450"/>
            <a:ext cx="950794" cy="1119055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73FBC665-F51A-9B54-8DBD-F4B7934133A0}"/>
              </a:ext>
            </a:extLst>
          </p:cNvPr>
          <p:cNvSpPr txBox="1"/>
          <p:nvPr/>
        </p:nvSpPr>
        <p:spPr>
          <a:xfrm>
            <a:off x="2866257" y="2157716"/>
            <a:ext cx="7209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#3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C9F2115-E248-E737-4568-7A527BE3A4FB}"/>
              </a:ext>
            </a:extLst>
          </p:cNvPr>
          <p:cNvSpPr txBox="1"/>
          <p:nvPr/>
        </p:nvSpPr>
        <p:spPr>
          <a:xfrm>
            <a:off x="2627189" y="3698750"/>
            <a:ext cx="1199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Jeff Bezos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$215B</a:t>
            </a:r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25741F61-4C70-DF54-BEB8-C3A970C0B256}"/>
              </a:ext>
            </a:extLst>
          </p:cNvPr>
          <p:cNvSpPr/>
          <p:nvPr/>
        </p:nvSpPr>
        <p:spPr>
          <a:xfrm>
            <a:off x="2751310" y="4355264"/>
            <a:ext cx="950794" cy="1119055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FFBA066D-6140-1400-9ADF-E60400D8A224}"/>
              </a:ext>
            </a:extLst>
          </p:cNvPr>
          <p:cNvSpPr txBox="1"/>
          <p:nvPr/>
        </p:nvSpPr>
        <p:spPr>
          <a:xfrm>
            <a:off x="2599617" y="5444255"/>
            <a:ext cx="12541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Jim Walton &amp;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$109B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0DD4215E-A150-B4FC-0292-7C73F5E2AEB6}"/>
              </a:ext>
            </a:extLst>
          </p:cNvPr>
          <p:cNvSpPr txBox="1"/>
          <p:nvPr/>
        </p:nvSpPr>
        <p:spPr>
          <a:xfrm>
            <a:off x="577379" y="4049328"/>
            <a:ext cx="7830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#11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5FB9FB82-E339-73B4-F062-738114DC5F33}"/>
              </a:ext>
            </a:extLst>
          </p:cNvPr>
          <p:cNvSpPr txBox="1"/>
          <p:nvPr/>
        </p:nvSpPr>
        <p:spPr>
          <a:xfrm>
            <a:off x="608459" y="2157716"/>
            <a:ext cx="7209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#1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3143EF83-3A38-2CD6-8230-530C8AABC1C4}"/>
              </a:ext>
            </a:extLst>
          </p:cNvPr>
          <p:cNvSpPr txBox="1"/>
          <p:nvPr/>
        </p:nvSpPr>
        <p:spPr>
          <a:xfrm>
            <a:off x="369391" y="3698750"/>
            <a:ext cx="1199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Elon Musk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$342B</a:t>
            </a:r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563DCF57-69FE-461C-C051-BEC46CB82397}"/>
              </a:ext>
            </a:extLst>
          </p:cNvPr>
          <p:cNvSpPr/>
          <p:nvPr/>
        </p:nvSpPr>
        <p:spPr>
          <a:xfrm>
            <a:off x="493512" y="2453450"/>
            <a:ext cx="950794" cy="1119055"/>
          </a:xfrm>
          <a:prstGeom prst="ellipse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49A6AE01-491F-8EB8-ED54-3710D736274A}"/>
              </a:ext>
            </a:extLst>
          </p:cNvPr>
          <p:cNvSpPr txBox="1"/>
          <p:nvPr/>
        </p:nvSpPr>
        <p:spPr>
          <a:xfrm>
            <a:off x="341819" y="5598143"/>
            <a:ext cx="1254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84A9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Ad Fraud*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E84A9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$111B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388F6B85-8935-7B97-7F9C-A690657A2C6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3459" r="13459"/>
          <a:stretch/>
        </p:blipFill>
        <p:spPr>
          <a:xfrm>
            <a:off x="493421" y="4362394"/>
            <a:ext cx="950976" cy="1104795"/>
          </a:xfrm>
          <a:prstGeom prst="ellipse">
            <a:avLst/>
          </a:prstGeom>
          <a:ln w="76200">
            <a:solidFill>
              <a:srgbClr val="E84A99"/>
            </a:solidFill>
          </a:ln>
        </p:spPr>
      </p:pic>
      <p:sp>
        <p:nvSpPr>
          <p:cNvPr id="155" name="Oval 154">
            <a:extLst>
              <a:ext uri="{FF2B5EF4-FFF2-40B4-BE49-F238E27FC236}">
                <a16:creationId xmlns:a16="http://schemas.microsoft.com/office/drawing/2014/main" id="{B6913704-EC8E-E7F5-7A9F-AB7328516A1E}"/>
              </a:ext>
            </a:extLst>
          </p:cNvPr>
          <p:cNvSpPr/>
          <p:nvPr/>
        </p:nvSpPr>
        <p:spPr>
          <a:xfrm>
            <a:off x="10689593" y="2453450"/>
            <a:ext cx="950794" cy="1119055"/>
          </a:xfrm>
          <a:prstGeom prst="ellipse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115B1EE7-519B-7E37-021E-A159BC684075}"/>
              </a:ext>
            </a:extLst>
          </p:cNvPr>
          <p:cNvSpPr txBox="1"/>
          <p:nvPr/>
        </p:nvSpPr>
        <p:spPr>
          <a:xfrm>
            <a:off x="10565472" y="3698750"/>
            <a:ext cx="1199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Steve Ballmer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$118B</a:t>
            </a: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527A5954-129E-F1FE-E576-78F0293CBC39}"/>
              </a:ext>
            </a:extLst>
          </p:cNvPr>
          <p:cNvSpPr/>
          <p:nvPr/>
        </p:nvSpPr>
        <p:spPr>
          <a:xfrm>
            <a:off x="10689593" y="4355264"/>
            <a:ext cx="950794" cy="1119055"/>
          </a:xfrm>
          <a:prstGeom prst="ellipse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568A1C92-E43B-0EDE-A126-5CB5A108F529}"/>
              </a:ext>
            </a:extLst>
          </p:cNvPr>
          <p:cNvSpPr txBox="1"/>
          <p:nvPr/>
        </p:nvSpPr>
        <p:spPr>
          <a:xfrm>
            <a:off x="10565472" y="5444255"/>
            <a:ext cx="11990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Carlos Slim </a:t>
            </a:r>
            <a:r>
              <a:rPr kumimoji="0" lang="en-US" sz="1000" b="1" i="0" u="none" strike="noStrike" kern="1200" cap="none" spc="0" normalizeH="0" baseline="0" noProof="0" err="1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Helú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&amp;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$82.5B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5E6BF285-ADC5-83D6-0778-8893E8C63719}"/>
              </a:ext>
            </a:extLst>
          </p:cNvPr>
          <p:cNvSpPr txBox="1"/>
          <p:nvPr/>
        </p:nvSpPr>
        <p:spPr>
          <a:xfrm>
            <a:off x="10773460" y="4030848"/>
            <a:ext cx="7830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#20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A7696387-5FE1-781E-2E03-4157C3CF7394}"/>
              </a:ext>
            </a:extLst>
          </p:cNvPr>
          <p:cNvSpPr txBox="1"/>
          <p:nvPr/>
        </p:nvSpPr>
        <p:spPr>
          <a:xfrm>
            <a:off x="10772347" y="2157716"/>
            <a:ext cx="7852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#10</a:t>
            </a:r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AE45E6FC-9688-B0D7-7746-F41EDEB8D446}"/>
              </a:ext>
            </a:extLst>
          </p:cNvPr>
          <p:cNvSpPr/>
          <p:nvPr/>
        </p:nvSpPr>
        <p:spPr>
          <a:xfrm>
            <a:off x="9591004" y="2453450"/>
            <a:ext cx="950794" cy="1119055"/>
          </a:xfrm>
          <a:prstGeom prst="ellipse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9776AB4D-2499-0B63-0F4C-770DC1D7E106}"/>
              </a:ext>
            </a:extLst>
          </p:cNvPr>
          <p:cNvSpPr txBox="1"/>
          <p:nvPr/>
        </p:nvSpPr>
        <p:spPr>
          <a:xfrm>
            <a:off x="9466883" y="3698750"/>
            <a:ext cx="1199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Amancio Ortega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$124B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F1143A1A-A3F8-C3FB-378F-2C7BB811179C}"/>
              </a:ext>
            </a:extLst>
          </p:cNvPr>
          <p:cNvSpPr txBox="1"/>
          <p:nvPr/>
        </p:nvSpPr>
        <p:spPr>
          <a:xfrm>
            <a:off x="9705951" y="2157716"/>
            <a:ext cx="7209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#9</a:t>
            </a:r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651B2944-D574-6BCF-D201-98EC9C906F36}"/>
              </a:ext>
            </a:extLst>
          </p:cNvPr>
          <p:cNvSpPr/>
          <p:nvPr/>
        </p:nvSpPr>
        <p:spPr>
          <a:xfrm>
            <a:off x="9591004" y="4355264"/>
            <a:ext cx="950794" cy="1119055"/>
          </a:xfrm>
          <a:prstGeom prst="ellipse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BA8F8C56-D6BE-CFDA-2A91-3EEA27917B00}"/>
              </a:ext>
            </a:extLst>
          </p:cNvPr>
          <p:cNvSpPr txBox="1"/>
          <p:nvPr/>
        </p:nvSpPr>
        <p:spPr>
          <a:xfrm>
            <a:off x="9466883" y="5598143"/>
            <a:ext cx="1199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Mukesh Ambani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$92.5B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D9AB83DD-2917-638A-0615-981B44C117B7}"/>
              </a:ext>
            </a:extLst>
          </p:cNvPr>
          <p:cNvSpPr txBox="1"/>
          <p:nvPr/>
        </p:nvSpPr>
        <p:spPr>
          <a:xfrm>
            <a:off x="9632938" y="4037328"/>
            <a:ext cx="86692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#19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8B5D4833-9A2C-9F1E-ED6B-33FC6E9BAF0E}"/>
              </a:ext>
            </a:extLst>
          </p:cNvPr>
          <p:cNvSpPr txBox="1"/>
          <p:nvPr/>
        </p:nvSpPr>
        <p:spPr>
          <a:xfrm>
            <a:off x="1706278" y="4049328"/>
            <a:ext cx="7830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#12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B65F8D1B-3947-A4B3-9B32-C4E62E7D8F0F}"/>
              </a:ext>
            </a:extLst>
          </p:cNvPr>
          <p:cNvSpPr txBox="1"/>
          <p:nvPr/>
        </p:nvSpPr>
        <p:spPr>
          <a:xfrm>
            <a:off x="1737358" y="2157716"/>
            <a:ext cx="7209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#2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A9DA3B56-4D7D-727A-B106-DD0CF9D87F0D}"/>
              </a:ext>
            </a:extLst>
          </p:cNvPr>
          <p:cNvSpPr txBox="1"/>
          <p:nvPr/>
        </p:nvSpPr>
        <p:spPr>
          <a:xfrm>
            <a:off x="1495554" y="3698750"/>
            <a:ext cx="1204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Mark Zuckerberg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$216B</a:t>
            </a: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00BD3C9F-22D4-F892-4E4F-2C81EE1C460A}"/>
              </a:ext>
            </a:extLst>
          </p:cNvPr>
          <p:cNvSpPr/>
          <p:nvPr/>
        </p:nvSpPr>
        <p:spPr>
          <a:xfrm>
            <a:off x="1622411" y="2453450"/>
            <a:ext cx="950794" cy="1119055"/>
          </a:xfrm>
          <a:prstGeom prst="ellipse">
            <a:avLst/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1" name="Picture 2">
            <a:extLst>
              <a:ext uri="{FF2B5EF4-FFF2-40B4-BE49-F238E27FC236}">
                <a16:creationId xmlns:a16="http://schemas.microsoft.com/office/drawing/2014/main" id="{0834B4BD-DAB2-B096-CAD8-833425AE1D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6" t="681" r="1228" b="-681"/>
          <a:stretch/>
        </p:blipFill>
        <p:spPr bwMode="auto">
          <a:xfrm>
            <a:off x="1622320" y="4357007"/>
            <a:ext cx="950976" cy="1115568"/>
          </a:xfrm>
          <a:prstGeom prst="ellipse">
            <a:avLst/>
          </a:prstGeom>
          <a:noFill/>
          <a:ln>
            <a:solidFill>
              <a:srgbClr val="1B14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2" name="TextBox 171">
            <a:extLst>
              <a:ext uri="{FF2B5EF4-FFF2-40B4-BE49-F238E27FC236}">
                <a16:creationId xmlns:a16="http://schemas.microsoft.com/office/drawing/2014/main" id="{98C88ADC-83A0-BF96-9453-2FFB72957170}"/>
              </a:ext>
            </a:extLst>
          </p:cNvPr>
          <p:cNvSpPr txBox="1"/>
          <p:nvPr/>
        </p:nvSpPr>
        <p:spPr>
          <a:xfrm>
            <a:off x="1495554" y="5444255"/>
            <a:ext cx="12045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Rob Walton &amp;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$110B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DF8D6D77-30E2-8871-62CA-7DBC89BDB13D}"/>
              </a:ext>
            </a:extLst>
          </p:cNvPr>
          <p:cNvSpPr txBox="1"/>
          <p:nvPr/>
        </p:nvSpPr>
        <p:spPr>
          <a:xfrm>
            <a:off x="3988912" y="4049328"/>
            <a:ext cx="7830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#14</a:t>
            </a:r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4E454D45-D099-6886-ABE6-576D760516DB}"/>
              </a:ext>
            </a:extLst>
          </p:cNvPr>
          <p:cNvSpPr/>
          <p:nvPr/>
        </p:nvSpPr>
        <p:spPr>
          <a:xfrm>
            <a:off x="3905045" y="2453450"/>
            <a:ext cx="950794" cy="1119055"/>
          </a:xfrm>
          <a:prstGeom prst="ellipse">
            <a:avLst/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38B8C4F6-1EAE-8851-2173-B365C72528D2}"/>
              </a:ext>
            </a:extLst>
          </p:cNvPr>
          <p:cNvSpPr txBox="1"/>
          <p:nvPr/>
        </p:nvSpPr>
        <p:spPr>
          <a:xfrm>
            <a:off x="4019992" y="2157716"/>
            <a:ext cx="7209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#4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8A7AA1AA-92EF-B813-493B-EE24DFBC0705}"/>
              </a:ext>
            </a:extLst>
          </p:cNvPr>
          <p:cNvSpPr txBox="1"/>
          <p:nvPr/>
        </p:nvSpPr>
        <p:spPr>
          <a:xfrm>
            <a:off x="3780924" y="3698750"/>
            <a:ext cx="1199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Larry Ellison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$192B</a:t>
            </a:r>
          </a:p>
        </p:txBody>
      </p:sp>
      <p:sp>
        <p:nvSpPr>
          <p:cNvPr id="177" name="Oval 176">
            <a:extLst>
              <a:ext uri="{FF2B5EF4-FFF2-40B4-BE49-F238E27FC236}">
                <a16:creationId xmlns:a16="http://schemas.microsoft.com/office/drawing/2014/main" id="{69280916-8705-DEE1-CFA8-DC90293CF718}"/>
              </a:ext>
            </a:extLst>
          </p:cNvPr>
          <p:cNvSpPr/>
          <p:nvPr/>
        </p:nvSpPr>
        <p:spPr>
          <a:xfrm>
            <a:off x="3905045" y="4355264"/>
            <a:ext cx="950794" cy="1119055"/>
          </a:xfrm>
          <a:prstGeom prst="ellipse">
            <a:avLst/>
          </a:prstGeom>
          <a:blipFill dpi="0"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5A3AFABE-E3B9-2BA2-804B-2FA318CD1B2C}"/>
              </a:ext>
            </a:extLst>
          </p:cNvPr>
          <p:cNvSpPr txBox="1"/>
          <p:nvPr/>
        </p:nvSpPr>
        <p:spPr>
          <a:xfrm>
            <a:off x="3753352" y="5598143"/>
            <a:ext cx="1254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Bill Gates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$108B</a:t>
            </a:r>
          </a:p>
        </p:txBody>
      </p:sp>
      <p:sp>
        <p:nvSpPr>
          <p:cNvPr id="179" name="Oval 178">
            <a:extLst>
              <a:ext uri="{FF2B5EF4-FFF2-40B4-BE49-F238E27FC236}">
                <a16:creationId xmlns:a16="http://schemas.microsoft.com/office/drawing/2014/main" id="{0C567581-AA03-A9AA-9073-379E4D3328E9}"/>
              </a:ext>
            </a:extLst>
          </p:cNvPr>
          <p:cNvSpPr/>
          <p:nvPr/>
        </p:nvSpPr>
        <p:spPr>
          <a:xfrm>
            <a:off x="6157371" y="2453450"/>
            <a:ext cx="950794" cy="1119055"/>
          </a:xfrm>
          <a:prstGeom prst="ellipse">
            <a:avLst/>
          </a:prstGeom>
          <a:blipFill dpi="0"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C9C2C1CF-62DA-84FB-D6E8-B5F5ED0AB62E}"/>
              </a:ext>
            </a:extLst>
          </p:cNvPr>
          <p:cNvSpPr txBox="1"/>
          <p:nvPr/>
        </p:nvSpPr>
        <p:spPr>
          <a:xfrm>
            <a:off x="6241238" y="4049328"/>
            <a:ext cx="7830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#16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704F0BEF-DF65-66B6-9886-D85AC0DB1535}"/>
              </a:ext>
            </a:extLst>
          </p:cNvPr>
          <p:cNvSpPr txBox="1"/>
          <p:nvPr/>
        </p:nvSpPr>
        <p:spPr>
          <a:xfrm>
            <a:off x="6272318" y="2157716"/>
            <a:ext cx="7209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#6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EF61ED63-E3F4-1D25-38B8-0E76C633B86B}"/>
              </a:ext>
            </a:extLst>
          </p:cNvPr>
          <p:cNvSpPr txBox="1"/>
          <p:nvPr/>
        </p:nvSpPr>
        <p:spPr>
          <a:xfrm>
            <a:off x="6033250" y="3698750"/>
            <a:ext cx="1199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Warren Buffett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$154B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8C0BD799-17B9-68E2-B7DC-B2CC3F82B5E8}"/>
              </a:ext>
            </a:extLst>
          </p:cNvPr>
          <p:cNvSpPr txBox="1"/>
          <p:nvPr/>
        </p:nvSpPr>
        <p:spPr>
          <a:xfrm>
            <a:off x="6005678" y="5598143"/>
            <a:ext cx="1254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Alice Walton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$101B</a:t>
            </a:r>
          </a:p>
        </p:txBody>
      </p:sp>
      <p:pic>
        <p:nvPicPr>
          <p:cNvPr id="184" name="Picture 4">
            <a:extLst>
              <a:ext uri="{FF2B5EF4-FFF2-40B4-BE49-F238E27FC236}">
                <a16:creationId xmlns:a16="http://schemas.microsoft.com/office/drawing/2014/main" id="{2028DB13-A35B-E415-B6A3-A306296D6E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" t="262" r="9541" b="-262"/>
          <a:stretch/>
        </p:blipFill>
        <p:spPr bwMode="auto">
          <a:xfrm>
            <a:off x="6159718" y="4357007"/>
            <a:ext cx="946100" cy="1115568"/>
          </a:xfrm>
          <a:prstGeom prst="ellipse">
            <a:avLst/>
          </a:prstGeom>
          <a:noFill/>
          <a:ln>
            <a:solidFill>
              <a:srgbClr val="1B14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5" name="Oval 184">
            <a:extLst>
              <a:ext uri="{FF2B5EF4-FFF2-40B4-BE49-F238E27FC236}">
                <a16:creationId xmlns:a16="http://schemas.microsoft.com/office/drawing/2014/main" id="{D00614C0-1780-FE06-9BD0-5F747384DCBE}"/>
              </a:ext>
            </a:extLst>
          </p:cNvPr>
          <p:cNvSpPr/>
          <p:nvPr/>
        </p:nvSpPr>
        <p:spPr>
          <a:xfrm>
            <a:off x="7311106" y="2453450"/>
            <a:ext cx="950794" cy="1119055"/>
          </a:xfrm>
          <a:prstGeom prst="ellipse">
            <a:avLst/>
          </a:prstGeom>
          <a:blipFill dpi="0"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692FFFDF-85F2-9444-CD0F-D82F2C69029B}"/>
              </a:ext>
            </a:extLst>
          </p:cNvPr>
          <p:cNvSpPr txBox="1"/>
          <p:nvPr/>
        </p:nvSpPr>
        <p:spPr>
          <a:xfrm>
            <a:off x="7186985" y="3698750"/>
            <a:ext cx="1199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Larry Page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$144B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4FA42D5E-205D-CAA4-B131-552E2290F18E}"/>
              </a:ext>
            </a:extLst>
          </p:cNvPr>
          <p:cNvSpPr txBox="1"/>
          <p:nvPr/>
        </p:nvSpPr>
        <p:spPr>
          <a:xfrm>
            <a:off x="7394973" y="4049328"/>
            <a:ext cx="7830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#17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8BCECD72-F3FE-7A07-FADC-B8380431B33C}"/>
              </a:ext>
            </a:extLst>
          </p:cNvPr>
          <p:cNvSpPr txBox="1"/>
          <p:nvPr/>
        </p:nvSpPr>
        <p:spPr>
          <a:xfrm>
            <a:off x="7426053" y="2157716"/>
            <a:ext cx="7209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#7</a:t>
            </a:r>
          </a:p>
        </p:txBody>
      </p:sp>
      <p:pic>
        <p:nvPicPr>
          <p:cNvPr id="189" name="Picture 188">
            <a:extLst>
              <a:ext uri="{FF2B5EF4-FFF2-40B4-BE49-F238E27FC236}">
                <a16:creationId xmlns:a16="http://schemas.microsoft.com/office/drawing/2014/main" id="{F6016526-EB49-ABE3-BA17-7C1BB88EDD04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 l="2384" t="208" r="12386" b="-208"/>
          <a:stretch/>
        </p:blipFill>
        <p:spPr>
          <a:xfrm>
            <a:off x="7311106" y="4357007"/>
            <a:ext cx="950794" cy="1115568"/>
          </a:xfrm>
          <a:prstGeom prst="ellipse">
            <a:avLst/>
          </a:prstGeom>
          <a:ln>
            <a:solidFill>
              <a:srgbClr val="1B1464"/>
            </a:solidFill>
          </a:ln>
        </p:spPr>
      </p:pic>
      <p:sp>
        <p:nvSpPr>
          <p:cNvPr id="190" name="TextBox 189">
            <a:extLst>
              <a:ext uri="{FF2B5EF4-FFF2-40B4-BE49-F238E27FC236}">
                <a16:creationId xmlns:a16="http://schemas.microsoft.com/office/drawing/2014/main" id="{02F935B3-EEE9-3D50-65D6-04B1ABBBAC45}"/>
              </a:ext>
            </a:extLst>
          </p:cNvPr>
          <p:cNvSpPr txBox="1"/>
          <p:nvPr/>
        </p:nvSpPr>
        <p:spPr>
          <a:xfrm>
            <a:off x="7159413" y="5598143"/>
            <a:ext cx="1254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Jensen Huang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$98.7B</a:t>
            </a:r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3E185B0C-5D36-46C0-A2BA-33936A9FEA7D}"/>
              </a:ext>
            </a:extLst>
          </p:cNvPr>
          <p:cNvSpPr/>
          <p:nvPr/>
        </p:nvSpPr>
        <p:spPr>
          <a:xfrm>
            <a:off x="8464841" y="2453450"/>
            <a:ext cx="950794" cy="1119055"/>
          </a:xfrm>
          <a:prstGeom prst="ellipse">
            <a:avLst/>
          </a:prstGeom>
          <a:blipFill dpi="0" rotWithShape="1"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89A6EF0F-1480-703D-D8BE-98833E05891C}"/>
              </a:ext>
            </a:extLst>
          </p:cNvPr>
          <p:cNvSpPr txBox="1"/>
          <p:nvPr/>
        </p:nvSpPr>
        <p:spPr>
          <a:xfrm>
            <a:off x="8340720" y="3698750"/>
            <a:ext cx="1199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Sergey Brin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$138B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492584AF-D6DE-AF4B-C0F8-EBBCB645D509}"/>
              </a:ext>
            </a:extLst>
          </p:cNvPr>
          <p:cNvSpPr txBox="1"/>
          <p:nvPr/>
        </p:nvSpPr>
        <p:spPr>
          <a:xfrm>
            <a:off x="8526842" y="4049328"/>
            <a:ext cx="8267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#18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E3F54AE0-772B-D398-617B-095E5091F12C}"/>
              </a:ext>
            </a:extLst>
          </p:cNvPr>
          <p:cNvSpPr txBox="1"/>
          <p:nvPr/>
        </p:nvSpPr>
        <p:spPr>
          <a:xfrm>
            <a:off x="8579788" y="2157716"/>
            <a:ext cx="7209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Rank #8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E6197C5F-F24E-9AED-FEDF-F81E10AE23EB}"/>
              </a:ext>
            </a:extLst>
          </p:cNvPr>
          <p:cNvSpPr txBox="1"/>
          <p:nvPr/>
        </p:nvSpPr>
        <p:spPr>
          <a:xfrm>
            <a:off x="8313148" y="5598143"/>
            <a:ext cx="1254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Michael Dell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$97.7B</a:t>
            </a:r>
          </a:p>
        </p:txBody>
      </p:sp>
      <p:pic>
        <p:nvPicPr>
          <p:cNvPr id="196" name="Picture 195">
            <a:extLst>
              <a:ext uri="{FF2B5EF4-FFF2-40B4-BE49-F238E27FC236}">
                <a16:creationId xmlns:a16="http://schemas.microsoft.com/office/drawing/2014/main" id="{D0DBEF0B-B40A-A8F0-EA5C-7C2B829C4CD7}"/>
              </a:ext>
            </a:extLst>
          </p:cNvPr>
          <p:cNvPicPr>
            <a:picLocks noChangeAspect="1"/>
          </p:cNvPicPr>
          <p:nvPr/>
        </p:nvPicPr>
        <p:blipFill>
          <a:blip r:embed="rId24"/>
          <a:srcRect l="8340" t="117" r="7012" b="-117"/>
          <a:stretch/>
        </p:blipFill>
        <p:spPr>
          <a:xfrm>
            <a:off x="8468372" y="4357007"/>
            <a:ext cx="943733" cy="1115568"/>
          </a:xfrm>
          <a:prstGeom prst="ellipse">
            <a:avLst/>
          </a:prstGeom>
          <a:ln>
            <a:solidFill>
              <a:srgbClr val="1B1464"/>
            </a:solidFill>
          </a:ln>
        </p:spPr>
      </p:pic>
      <p:pic>
        <p:nvPicPr>
          <p:cNvPr id="2" name="Picture 2">
            <a:hlinkClick r:id="rId25"/>
            <a:extLst>
              <a:ext uri="{FF2B5EF4-FFF2-40B4-BE49-F238E27FC236}">
                <a16:creationId xmlns:a16="http://schemas.microsoft.com/office/drawing/2014/main" id="{2E8D1250-D60E-EF9F-9842-B5E3CD0CA4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3884371-A53E-FD10-200B-91754FF73086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  <a:hlinkClick r:id="rId2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Helvetica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419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8" ma:contentTypeDescription="Create a new document." ma:contentTypeScope="" ma:versionID="387be907f486394efa0aa922f6891cb4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5bf9659b688e4d2890b1db6b33d4e217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E41A4A1-DAF2-4977-9890-8B8BD8A970F1}"/>
</file>

<file path=customXml/itemProps2.xml><?xml version="1.0" encoding="utf-8"?>
<ds:datastoreItem xmlns:ds="http://schemas.openxmlformats.org/officeDocument/2006/customXml" ds:itemID="{B3EF5707-5840-416C-8C94-4442DC99A2CF}"/>
</file>

<file path=customXml/itemProps3.xml><?xml version="1.0" encoding="utf-8"?>
<ds:datastoreItem xmlns:ds="http://schemas.openxmlformats.org/officeDocument/2006/customXml" ds:itemID="{8BC514B2-C0D8-413A-98C8-0DEBF2EB773C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296</Words>
  <Application>Microsoft Office PowerPoint</Application>
  <PresentationFormat>Widescreen</PresentationFormat>
  <Paragraphs>69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2025-08-11T14:25:25Z</dcterms:created>
  <dcterms:modified xsi:type="dcterms:W3CDTF">2025-08-11T14:26:33Z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