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authors.xml" ContentType="application/vnd.ms-powerpoint.authors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37676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48789-DAFD-4389-7A87-B92CBB8A351A}" name="Reed Kiely" initials="RK" userId="S::reedk@thevab.com::768be38e-2fb5-40ce-925d-bd8e9d9e3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76" y="2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7:26.375" v="0"/>
      <pc:docMkLst>
        <pc:docMk/>
      </pc:docMkLst>
      <pc:sldChg chg="add">
        <pc:chgData name="Dylan Breger" userId="9b3da09f-10fe-42ec-9aa5-9fa2a3e9cc20" providerId="ADAL" clId="{F98534C6-B0C5-430B-9C0B-35D9871B4C23}" dt="2026-05-19T17:07:26.375" v="0"/>
        <pc:sldMkLst>
          <pc:docMk/>
          <pc:sldMk cId="2602318978" sldId="214737676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5947711614173233"/>
          <c:y val="0.10851436670006308"/>
          <c:w val="0.29959251968503936"/>
          <c:h val="0.82813897540295067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rgbClr val="1B14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2595-4F49-9FD7-2411E680CA79}"/>
              </c:ext>
            </c:extLst>
          </c:dPt>
          <c:dPt>
            <c:idx val="1"/>
            <c:bubble3D val="0"/>
            <c:spPr>
              <a:solidFill>
                <a:srgbClr val="00C4F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2595-4F49-9FD7-2411E680CA79}"/>
              </c:ext>
            </c:extLst>
          </c:dPt>
          <c:dPt>
            <c:idx val="2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2595-4F49-9FD7-2411E680CA79}"/>
              </c:ext>
            </c:extLst>
          </c:dPt>
          <c:dPt>
            <c:idx val="3"/>
            <c:bubble3D val="0"/>
            <c:spPr>
              <a:solidFill>
                <a:srgbClr val="4EBEA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2595-4F49-9FD7-2411E680CA79}"/>
              </c:ext>
            </c:extLst>
          </c:dPt>
          <c:dPt>
            <c:idx val="4"/>
            <c:bubble3D val="0"/>
            <c:spPr>
              <a:solidFill>
                <a:srgbClr val="FFE6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2595-4F49-9FD7-2411E680CA79}"/>
              </c:ext>
            </c:extLst>
          </c:dPt>
          <c:dPt>
            <c:idx val="5"/>
            <c:bubble3D val="0"/>
            <c:spPr>
              <a:solidFill>
                <a:srgbClr val="7030A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6-2595-4F49-9FD7-2411E680CA79}"/>
              </c:ext>
            </c:extLst>
          </c:dPt>
          <c:dPt>
            <c:idx val="6"/>
            <c:bubble3D val="0"/>
            <c:spPr>
              <a:solidFill>
                <a:srgbClr val="FF6E3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2595-4F49-9FD7-2411E680CA79}"/>
              </c:ext>
            </c:extLst>
          </c:dPt>
          <c:dPt>
            <c:idx val="7"/>
            <c:bubble3D val="0"/>
            <c:spPr>
              <a:solidFill>
                <a:srgbClr val="2C82FF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8-2595-4F49-9FD7-2411E680CA79}"/>
              </c:ext>
            </c:extLst>
          </c:dPt>
          <c:dPt>
            <c:idx val="8"/>
            <c:bubble3D val="0"/>
            <c:spPr>
              <a:solidFill>
                <a:schemeClr val="bg1">
                  <a:lumMod val="65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A-2595-4F49-9FD7-2411E680CA79}"/>
              </c:ext>
            </c:extLst>
          </c:dPt>
          <c:dPt>
            <c:idx val="9"/>
            <c:bubble3D val="0"/>
            <c:spPr>
              <a:solidFill>
                <a:schemeClr val="bg1">
                  <a:lumMod val="5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2595-4F49-9FD7-2411E680CA79}"/>
              </c:ext>
            </c:extLst>
          </c:dPt>
          <c:dLbls>
            <c:dLbl>
              <c:idx val="0"/>
              <c:layout>
                <c:manualLayout>
                  <c:x val="-9.0172654199475066E-2"/>
                  <c:y val="0.1889398246167566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4375AFCB-0D28-4CB6-8B3E-09CCAD1C9BF8}" type="CATEGORYNAME">
                      <a:rPr lang="en-US" u="sng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u="sng" baseline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B00F2018-189C-4E9E-8EE2-373A174BAE08}" type="VALUE">
                      <a:rPr lang="en-US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2595-4F49-9FD7-2411E680CA79}"/>
                </c:ext>
              </c:extLst>
            </c:dLbl>
            <c:dLbl>
              <c:idx val="1"/>
              <c:layout>
                <c:manualLayout>
                  <c:x val="3.3403625328083913E-2"/>
                  <c:y val="-5.1471893424246816E-2"/>
                </c:manualLayout>
              </c:layout>
              <c:tx>
                <c:rich>
                  <a:bodyPr/>
                  <a:lstStyle/>
                  <a:p>
                    <a:fld id="{07B6C6FC-F462-4C00-9C04-91D3121F5B77}" type="CATEGORYNAME">
                      <a:rPr lang="en-US" u="sng">
                        <a:latin typeface="Arial" panose="020B0604020202020204" pitchFamily="34" charset="0"/>
                      </a:rPr>
                      <a:pPr/>
                      <a:t>[CATEGORY NAME]</a:t>
                    </a:fld>
                    <a:endParaRPr lang="en-US" u="sng" baseline="0">
                      <a:latin typeface="Arial" panose="020B0604020202020204" pitchFamily="34" charset="0"/>
                    </a:endParaRPr>
                  </a:p>
                  <a:p>
                    <a:fld id="{E701426B-1E59-4A35-8767-A89A5F722F53}" type="VALUE">
                      <a:rPr lang="en-US" b="1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595-4F49-9FD7-2411E680CA79}"/>
                </c:ext>
              </c:extLst>
            </c:dLbl>
            <c:dLbl>
              <c:idx val="2"/>
              <c:layout>
                <c:manualLayout>
                  <c:x val="-4.0044291338582678E-2"/>
                  <c:y val="-6.1685371389032052E-2"/>
                </c:manualLayout>
              </c:layout>
              <c:tx>
                <c:rich>
                  <a:bodyPr/>
                  <a:lstStyle/>
                  <a:p>
                    <a:fld id="{8B4AE45A-91F7-4C4C-8574-1A4E2040433C}" type="CATEGORYNAME">
                      <a:rPr lang="en-US" u="sng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[CATEGORY NAME]</a:t>
                    </a:fld>
                    <a:endParaRPr lang="en-US" u="sng" baseline="0">
                      <a:solidFill>
                        <a:srgbClr val="1B1464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fld id="{3119954D-402E-478A-BB93-E0F8E66E6459}" type="VALUE">
                      <a:rPr lang="en-US" b="1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2595-4F49-9FD7-2411E680CA79}"/>
                </c:ext>
              </c:extLst>
            </c:dLbl>
            <c:dLbl>
              <c:idx val="3"/>
              <c:layout>
                <c:manualLayout>
                  <c:x val="9.6911007217847692E-2"/>
                  <c:y val="-8.482726030663276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7BE54018-A098-44A1-9952-4FCAA70D772E}" type="CATEGORYNAME">
                      <a:rPr lang="en-US" u="sng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u="sng" baseline="0">
                      <a:solidFill>
                        <a:schemeClr val="bg1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4F8D352B-5CEA-4361-B7FF-C3FC79D8225F}" type="VALUE">
                      <a:rPr lang="en-US" b="1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chemeClr val="bg1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2595-4F49-9FD7-2411E680CA79}"/>
                </c:ext>
              </c:extLst>
            </c:dLbl>
            <c:dLbl>
              <c:idx val="4"/>
              <c:layout>
                <c:manualLayout>
                  <c:x val="-2.0674786745406824E-2"/>
                  <c:y val="0.11220620546593818"/>
                </c:manualLayout>
              </c:layout>
              <c:tx>
                <c:rich>
                  <a:bodyPr/>
                  <a:lstStyle/>
                  <a:p>
                    <a:fld id="{8BFEADC4-C0E3-4F62-9A27-86BE65760A76}" type="CATEGORYNAME">
                      <a:rPr lang="en-US" i="0" u="sng">
                        <a:latin typeface="Arial" panose="020B0604020202020204" pitchFamily="34" charset="0"/>
                      </a:rPr>
                      <a:pPr/>
                      <a:t>[CATEGORY NAME]</a:t>
                    </a:fld>
                    <a:endParaRPr lang="en-US" i="0" u="sng" baseline="0">
                      <a:latin typeface="Arial" panose="020B0604020202020204" pitchFamily="34" charset="0"/>
                    </a:endParaRPr>
                  </a:p>
                  <a:p>
                    <a:fld id="{EABB704B-FD34-43CC-8AF9-4845B267EFC1}" type="VALUE">
                      <a:rPr lang="en-US" b="1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2595-4F49-9FD7-2411E680CA79}"/>
                </c:ext>
              </c:extLst>
            </c:dLbl>
            <c:dLbl>
              <c:idx val="5"/>
              <c:layout>
                <c:manualLayout>
                  <c:x val="-9.5647167084818852E-3"/>
                  <c:y val="0.17635522244107776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96039B7E-ED21-403C-A4AD-EDCB12795B35}" type="CATEGORYNAME">
                      <a:rPr lang="en-US" u="sng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u="sng" baseline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236D477D-C4C2-41B0-A37D-F21554CA23E8}" type="VALUE">
                      <a:rPr lang="en-US" b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33991133101873178"/>
                      <c:h val="0.172002165249012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6-2595-4F49-9FD7-2411E680CA79}"/>
                </c:ext>
              </c:extLst>
            </c:dLbl>
            <c:dLbl>
              <c:idx val="6"/>
              <c:layout>
                <c:manualLayout>
                  <c:x val="-8.1750351397005996E-2"/>
                  <c:y val="7.2088248628463386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456D7C35-B6BE-4E6D-82DC-A54ED2F63867}" type="CATEGORYNAME">
                      <a:rPr lang="en-US" sz="1100" u="sng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sz="1100" u="sng" baseline="0">
                      <a:solidFill>
                        <a:srgbClr val="1B1464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AD39B657-4CFC-49E8-BB0B-506227883A6F}" type="VALUE">
                      <a:rPr lang="en-US" sz="1100" b="1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9662429720598799"/>
                      <c:h val="9.6459586960121038E-2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2595-4F49-9FD7-2411E680CA79}"/>
                </c:ext>
              </c:extLst>
            </c:dLbl>
            <c:dLbl>
              <c:idx val="7"/>
              <c:layout>
                <c:manualLayout>
                  <c:x val="-7.8377788713910795E-2"/>
                  <c:y val="-2.2358341649451469E-2"/>
                </c:manualLayout>
              </c:layout>
              <c:tx>
                <c:rich>
                  <a:bodyPr/>
                  <a:lstStyle/>
                  <a:p>
                    <a:fld id="{282EA83A-5906-4595-841D-58A733D46092}" type="CATEGORYNAME">
                      <a:rPr lang="en-US" u="sng">
                        <a:latin typeface="Arial" panose="020B0604020202020204" pitchFamily="34" charset="0"/>
                      </a:rPr>
                      <a:pPr/>
                      <a:t>[CATEGORY NAME]</a:t>
                    </a:fld>
                    <a:endParaRPr lang="en-US" u="sng" baseline="0">
                      <a:latin typeface="Arial" panose="020B0604020202020204" pitchFamily="34" charset="0"/>
                    </a:endParaRPr>
                  </a:p>
                  <a:p>
                    <a:fld id="{6DD366DC-1D3F-4288-A455-FC8165C002A3}" type="VALUE">
                      <a:rPr lang="en-US" b="1">
                        <a:latin typeface="Arial" panose="020B060402020202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8-2595-4F49-9FD7-2411E680CA79}"/>
                </c:ext>
              </c:extLst>
            </c:dLbl>
            <c:dLbl>
              <c:idx val="8"/>
              <c:layout>
                <c:manualLayout>
                  <c:x val="-3.9670275590551179E-3"/>
                  <c:y val="-9.3606891979930906E-4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1C36E007-9840-4A09-BF41-1E59111D8398}" type="CATEGORYNAME">
                      <a:rPr lang="en-US" u="sng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u="sng" baseline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CE9E63BB-0D12-4808-88F9-F113450F730A}" type="VALUE">
                      <a:rPr lang="en-US" b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4.6567667322834648E-2"/>
                      <c:h val="0.10173455902683096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2595-4F49-9FD7-2411E680CA79}"/>
                </c:ext>
              </c:extLst>
            </c:dLbl>
            <c:dLbl>
              <c:idx val="9"/>
              <c:layout>
                <c:manualLayout>
                  <c:x val="9.6354166666666671E-2"/>
                  <c:y val="6.452427283339543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24F6ADDB-DBED-4AE4-8B91-C04E67751197}" type="CATEGORYNAME">
                      <a:rPr lang="en-US" sz="1100" u="sng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sz="1100" u="sng" baseline="0">
                      <a:solidFill>
                        <a:srgbClr val="1B1464"/>
                      </a:solidFill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pPr>
                      <a:defRPr sz="11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0137545A-B478-4C7E-B855-16AB43B23BFF}" type="VALUE">
                      <a:rPr lang="en-US" sz="1100" b="1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>
                        <a:defRPr sz="11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9.6875000000000003E-2"/>
                      <c:h val="0.1000515861062055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9-2595-4F49-9FD7-2411E680CA79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Sheet1!$A$2:$A$11</c:f>
              <c:strCache>
                <c:ptCount val="10"/>
                <c:pt idx="0">
                  <c:v>Child safety</c:v>
                </c:pt>
                <c:pt idx="1">
                  <c:v>Spam, misleading and scams</c:v>
                </c:pt>
                <c:pt idx="2">
                  <c:v>Violent or graphic</c:v>
                </c:pt>
                <c:pt idx="3">
                  <c:v>Nudity or sexual</c:v>
                </c:pt>
                <c:pt idx="4">
                  <c:v>Harmful or dangerous</c:v>
                </c:pt>
                <c:pt idx="5">
                  <c:v>Harassment and cyberbullying</c:v>
                </c:pt>
                <c:pt idx="6">
                  <c:v>Promotion of violence and violent extremism</c:v>
                </c:pt>
                <c:pt idx="7">
                  <c:v>Hateful or abusive</c:v>
                </c:pt>
                <c:pt idx="8">
                  <c:v>Other</c:v>
                </c:pt>
                <c:pt idx="9">
                  <c:v>Misinformation</c:v>
                </c:pt>
              </c:strCache>
            </c:strRef>
          </c:cat>
          <c:val>
            <c:numRef>
              <c:f>Sheet1!$B$2:$B$11</c:f>
              <c:numCache>
                <c:formatCode>0.0%</c:formatCode>
                <c:ptCount val="10"/>
                <c:pt idx="0">
                  <c:v>0.39400000000000002</c:v>
                </c:pt>
                <c:pt idx="1">
                  <c:v>0.151</c:v>
                </c:pt>
                <c:pt idx="2">
                  <c:v>0.11600000000000001</c:v>
                </c:pt>
                <c:pt idx="3">
                  <c:v>0.113</c:v>
                </c:pt>
                <c:pt idx="4">
                  <c:v>0.108</c:v>
                </c:pt>
                <c:pt idx="5">
                  <c:v>5.5E-2</c:v>
                </c:pt>
                <c:pt idx="6">
                  <c:v>2.8000000000000001E-2</c:v>
                </c:pt>
                <c:pt idx="7">
                  <c:v>1.7999999999999999E-2</c:v>
                </c:pt>
                <c:pt idx="8">
                  <c:v>1.2999999999999999E-2</c:v>
                </c:pt>
                <c:pt idx="9">
                  <c:v>5.0000000000000001E-3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2595-4F49-9FD7-2411E680CA7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51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C9AC0-5C72-48F4-B5E9-7FD0B599952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F82D58-6D09-4A02-B662-6F7756239C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632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6DDB21D-56F9-94A9-A742-801F393CE3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D194E7A-40FD-9FAD-9FB7-708950FC0D0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FF2D745-910C-4B7B-0031-8255534696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A196B9F-0742-00A5-DD4F-993670C9D7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4855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4AE486-2570-FF23-1204-B04B33E1849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D3B6F24-C35B-9259-2295-F590551EC1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72856E-FD98-BE09-E1EA-6A2E7043AD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22EED4-30F6-FCFC-E163-BC2C17A1A5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DAB155-605B-0865-E908-1CC676486A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969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13109C-EB75-2346-ABD8-0A76D8F5A1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FFFC58B-AAC2-1FA9-F51B-E5F7AC26F0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1C71253-CD7B-27A2-7ED4-30066790C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FF1646-4155-0474-F2F0-9EFE3E7FA9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76A617-6E1A-5A27-C4DE-4778C353B5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111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5EDB6DB-BA20-D092-FD1F-6A435E6CD0D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8FED675-5AC5-BC09-983C-6E81180CA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E26A7F-064E-8781-94F3-E41F2C8A3B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3BBEA9-AF70-1AF7-68E8-492C6AC202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E90960-A04F-4DB8-BA38-E23C25BEE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7360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36D0D9-44AE-B89D-DC27-C359E114EC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25539C-34CA-806D-2EAD-2A8E10D4D9B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A56E5B-2A47-1313-A290-964DCB2A92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DCDEA1-88C1-74F9-2676-BAD5F2DC41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1A2649-0503-C2DD-427A-1A43F4F6B2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02757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E9656-2EAD-982F-8A89-174279A34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3590E05-94BD-61B0-69F6-E0C3906967F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BB5DD8-BFDC-03AA-5FD7-65EA62DD69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E460F4-82A6-A4B3-9125-B5128E5C0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4B2E1-0C5A-494A-0739-AC2A1DD06C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116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2FF3D-3510-9B80-F5EA-923F98E744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78045A-3A0F-F638-382B-1AD3A7E659B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377204-CD9E-F51D-F669-2595ABCE5F6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9428BD8-509D-D100-D07B-05901F6962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5F733F-1562-C0B8-008B-618E9E26D7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1B6EF44-98D4-5502-691F-B755297F00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705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CB8218-7A1F-E1FC-BB44-BB0E942B67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AC133CF-CE71-5869-8E9F-3CD2AF853C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53B63DE-0115-345B-5F4E-F5DE8A2D5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BC9684D-4309-98EC-589B-16313A86BF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FB5850AF-AD40-1D4F-7CA4-0F58BFF120D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66397F0-6C25-69E7-8365-C4204619D7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1E9725E-7F84-8C04-192F-1691557D3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FAEC76F-4228-7B7B-B7AA-8A9E4CE3C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6481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783522-2EC2-B122-283A-F962B2470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A6CC0491-1F03-621E-EACE-6D6D7958D0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6EDCEF-21DD-E589-02A4-D13669202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B63241E-573C-B134-392D-54FF153A90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0470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016F3F7-72CE-CC90-B808-D87736ED1F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5FBCAB5-0DD0-F736-48C4-9D73D40E9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957680-8DC9-02AC-502C-AA3C45D4EA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155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E27A93-1A7C-410B-F4E7-75E2C48388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E4AD93-6879-BB9B-725E-BFB6C3164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0CF68EC-2D56-6951-64D7-9E899C31B8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6B04F5-B29C-28B9-5A0A-B317866C46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BF39DD-9BA9-A1F2-2DFE-6F021839CC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C331D2-28D9-A55B-E40D-CEB30F8B86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5640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AF0A66-37AD-EFAD-55E0-6C4E1448758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C50CC52-7359-A0EE-8E44-FA6290189D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392683F-8938-3CD7-9143-20812E91137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D5A8500-CB4A-3E10-DDE3-1978298324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77B0C78-2A20-9A21-77E0-BCF2C3AABD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6619DE9-37B3-095D-3078-31AFADED5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175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75183F6-96D6-D13B-70FC-2CFC267D5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D1F6A0-31DF-A1E0-AFF1-0513084D2E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8B8461-BE70-9BD3-F7E1-1778BED3B0C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DD47D93-C7C1-49AB-8952-48C7B1F7FF91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243B462-719B-B51F-63EC-52B5409671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CE8F96-BE67-A463-ADBF-2FC04B2712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F7FC1CA-2121-44B0-9793-52409048D36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2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chart" Target="../charts/chart1.xml"/><Relationship Id="rId7" Type="http://schemas.openxmlformats.org/officeDocument/2006/relationships/hyperlink" Target="https://thevab.com/signin?utm_source=grab-and-go&amp;utm_medium=vab-insights&amp;utm_campaign=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youtube-content-moderation-analysis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DF68AD-41ED-C0DC-2E37-59B8EBFACA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DC0A40E8-A2B9-0C4B-912A-D36DD9E4BD73}"/>
              </a:ext>
            </a:extLst>
          </p:cNvPr>
          <p:cNvSpPr>
            <a:spLocks/>
          </p:cNvSpPr>
          <p:nvPr/>
        </p:nvSpPr>
        <p:spPr>
          <a:xfrm>
            <a:off x="-2705" y="1696164"/>
            <a:ext cx="12192000" cy="5172986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81AF52-4DDE-DD52-5DFA-196604F6064D}"/>
              </a:ext>
            </a:extLst>
          </p:cNvPr>
          <p:cNvSpPr txBox="1"/>
          <p:nvPr/>
        </p:nvSpPr>
        <p:spPr>
          <a:xfrm>
            <a:off x="2733675" y="1755448"/>
            <a:ext cx="5711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YouTube Videos Removed by Reason</a:t>
            </a:r>
            <a:endParaRPr kumimoji="0" lang="en-US" sz="1600" b="1" i="0" u="sng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2019-2025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C12F3BC-0922-4E75-6E88-DE508B050722}"/>
              </a:ext>
            </a:extLst>
          </p:cNvPr>
          <p:cNvSpPr/>
          <p:nvPr/>
        </p:nvSpPr>
        <p:spPr>
          <a:xfrm>
            <a:off x="138546" y="428839"/>
            <a:ext cx="994300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More than half of the videos removed were for child safety reasons or due to spam and scams (i.e., bots or bad actors)</a:t>
            </a: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599140B8-AD46-4C43-C6D1-DCE7887FCDBF}"/>
              </a:ext>
            </a:extLst>
          </p:cNvPr>
          <p:cNvGraphicFramePr/>
          <p:nvPr/>
        </p:nvGraphicFramePr>
        <p:xfrm>
          <a:off x="-2706" y="2330611"/>
          <a:ext cx="11127905" cy="38111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440464DD-BFD6-4179-58DC-42C29E3170E9}"/>
              </a:ext>
            </a:extLst>
          </p:cNvPr>
          <p:cNvSpPr txBox="1"/>
          <p:nvPr/>
        </p:nvSpPr>
        <p:spPr>
          <a:xfrm>
            <a:off x="472837" y="6058769"/>
            <a:ext cx="116976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Google Transparency Report,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 Community Guidelines enforcement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as of 4/14/26. *Note: Aggregated removals by topic are estimated based on the percent of topic by total removals per quarter within the time period.</a:t>
            </a:r>
            <a:endParaRPr kumimoji="0" lang="fr-FR" sz="800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A37CB4AC-7B28-B08C-B30F-CBCF16AB0966}"/>
              </a:ext>
            </a:extLst>
          </p:cNvPr>
          <p:cNvGraphicFramePr>
            <a:graphicFrameLocks noGrp="1"/>
          </p:cNvGraphicFramePr>
          <p:nvPr/>
        </p:nvGraphicFramePr>
        <p:xfrm>
          <a:off x="8113179" y="2017058"/>
          <a:ext cx="3625850" cy="33406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51959">
                  <a:extLst>
                    <a:ext uri="{9D8B030D-6E8A-4147-A177-3AD203B41FA5}">
                      <a16:colId xmlns:a16="http://schemas.microsoft.com/office/drawing/2014/main" val="1162625653"/>
                    </a:ext>
                  </a:extLst>
                </a:gridCol>
                <a:gridCol w="1273891">
                  <a:extLst>
                    <a:ext uri="{9D8B030D-6E8A-4147-A177-3AD203B41FA5}">
                      <a16:colId xmlns:a16="http://schemas.microsoft.com/office/drawing/2014/main" val="1196509751"/>
                    </a:ext>
                  </a:extLst>
                </a:gridCol>
              </a:tblGrid>
              <a:tr h="464216"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latin typeface="Arial" panose="020B0604020202020204" pitchFamily="34" charset="0"/>
                        </a:rPr>
                        <a:t>Topic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C4F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>
                          <a:latin typeface="Arial" panose="020B0604020202020204" pitchFamily="34" charset="0"/>
                        </a:rPr>
                        <a:t>Removals*</a:t>
                      </a:r>
                    </a:p>
                    <a:p>
                      <a:pPr algn="ctr"/>
                      <a:r>
                        <a:rPr lang="en-US" sz="1000" b="0">
                          <a:latin typeface="Arial" panose="020B0604020202020204" pitchFamily="34" charset="0"/>
                        </a:rPr>
                        <a:t>(2019-2025)</a:t>
                      </a:r>
                    </a:p>
                  </a:txBody>
                  <a:tcPr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0C4F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10101987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Child safety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86,470,979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4107988985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Spam, misleading and scams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33,030,081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39040477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Violent or graphic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25,375,854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535354988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Nudity or sexual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24,759,677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669182669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Harmful or dangerous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23,700,325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795131681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Harassment and cyberbullying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12,012,237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771422941"/>
                  </a:ext>
                </a:extLst>
              </a:tr>
              <a:tr h="395387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Promotion of violence and violent extremism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6,130,408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071768600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Hateful or abusive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3,961,689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551880344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Other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2,743,295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1192316765"/>
                  </a:ext>
                </a:extLst>
              </a:tr>
              <a:tr h="275673"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Misinformation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>
                        <a:buNone/>
                      </a:pPr>
                      <a:r>
                        <a:rPr lang="en-US" sz="1200" b="0" i="0" u="none" strike="noStrike">
                          <a:solidFill>
                            <a:srgbClr val="1B1464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           1,109,653 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rgbClr val="1B1464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4352318"/>
                  </a:ext>
                </a:extLst>
              </a:tr>
            </a:tbl>
          </a:graphicData>
        </a:graphic>
      </p:graphicFrame>
      <p:sp>
        <p:nvSpPr>
          <p:cNvPr id="19" name="Rectangle 18">
            <a:extLst>
              <a:ext uri="{FF2B5EF4-FFF2-40B4-BE49-F238E27FC236}">
                <a16:creationId xmlns:a16="http://schemas.microsoft.com/office/drawing/2014/main" id="{3081BD4E-6997-C87E-ACE3-C4F4D67BF811}"/>
              </a:ext>
            </a:extLst>
          </p:cNvPr>
          <p:cNvSpPr/>
          <p:nvPr/>
        </p:nvSpPr>
        <p:spPr>
          <a:xfrm>
            <a:off x="0" y="0"/>
            <a:ext cx="3898232" cy="311560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Top Reasons Why Videos Are Removed on YouTube</a:t>
            </a: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1C982D0-65F3-EA74-0E39-4A43DA9A89AA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CA6CAC16-FCD9-BF96-9093-AF459A8D51C1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hlinkClick r:id="rId6"/>
            <a:extLst>
              <a:ext uri="{FF2B5EF4-FFF2-40B4-BE49-F238E27FC236}">
                <a16:creationId xmlns:a16="http://schemas.microsoft.com/office/drawing/2014/main" id="{F34E822D-953B-D637-A829-35BA48BD2B05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Deleted Scenes: Analyzing How Much ‘Unsafe’ Content YouTube Removes From Their Platform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5A7DE2C-446C-A9EC-A9F5-01DD870A0670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ACF1A6-31BC-30B9-A95B-C8D53B16DB23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transparency insights</a:t>
            </a:r>
          </a:p>
        </p:txBody>
      </p:sp>
      <p:pic>
        <p:nvPicPr>
          <p:cNvPr id="10" name="Picture 2">
            <a:hlinkClick r:id="rId7"/>
            <a:extLst>
              <a:ext uri="{FF2B5EF4-FFF2-40B4-BE49-F238E27FC236}">
                <a16:creationId xmlns:a16="http://schemas.microsoft.com/office/drawing/2014/main" id="{CAF1BFF4-241A-B7C4-3979-C0CD88CC7D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23189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C8FD4EE-B500-4CFE-9B80-F83D4D6997EF}"/>
</file>

<file path=customXml/itemProps2.xml><?xml version="1.0" encoding="utf-8"?>
<ds:datastoreItem xmlns:ds="http://schemas.openxmlformats.org/officeDocument/2006/customXml" ds:itemID="{A514C896-B7B7-4893-A8C9-0BE46073801D}"/>
</file>

<file path=customXml/itemProps3.xml><?xml version="1.0" encoding="utf-8"?>
<ds:datastoreItem xmlns:ds="http://schemas.openxmlformats.org/officeDocument/2006/customXml" ds:itemID="{94148601-41F0-4691-A399-46175D55E1D1}"/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203</Words>
  <Application>Microsoft Office PowerPoint</Application>
  <PresentationFormat>Widescreen</PresentationFormat>
  <Paragraphs>52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2026-05-19T17:06:46Z</dcterms:created>
  <dcterms:modified xsi:type="dcterms:W3CDTF">2026-05-19T17:07:47Z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