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ableStyles.xml" ContentType="application/vnd.openxmlformats-officedocument.presentationml.tableStyles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47436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varshita  Yellapragada" userId="2d5dca5b-d530-4142-a823-e7259ea8f30d" providerId="ADAL" clId="{A7436DCF-51B4-41B7-B526-0AD048CD2C4D}"/>
    <pc:docChg chg="addSld modSld">
      <pc:chgData name="Srivarshita  Yellapragada" userId="2d5dca5b-d530-4142-a823-e7259ea8f30d" providerId="ADAL" clId="{A7436DCF-51B4-41B7-B526-0AD048CD2C4D}" dt="2026-08-17T17:18:33.346" v="0"/>
      <pc:docMkLst>
        <pc:docMk/>
      </pc:docMkLst>
      <pc:sldChg chg="add">
        <pc:chgData name="Srivarshita  Yellapragada" userId="2d5dca5b-d530-4142-a823-e7259ea8f30d" providerId="ADAL" clId="{A7436DCF-51B4-41B7-B526-0AD048CD2C4D}" dt="2026-08-17T17:18:33.346" v="0"/>
        <pc:sldMkLst>
          <pc:docMk/>
          <pc:sldMk cId="126035577" sldId="21474743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F60A0-90CC-48F9-B775-8846AB5B85CA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EDAD2-B67C-4EBA-AC6A-4D89E28E56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670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10866-8317-12EC-02D5-E59B332A3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2AA70B-CDC8-87C8-E139-FFE882258A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47A3C0-27FB-D1B2-4EFD-EEB317D647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970710-18EA-E06C-5846-119ECCA957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237">
              <a:defRPr/>
            </a:pPr>
            <a:fld id="{7EAACFB9-4676-4C0B-B187-FBB2AEA93B14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1678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7DCC0-ECFC-A450-3D6F-F256E0FAC5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B866E-D4D5-E9C4-237F-DAFB2B0054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8EA08-334E-D662-2B3B-AEF6CB139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8E6F65-1485-5AA4-4B5F-B3FB5C217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8238C-AD59-CD98-C5E4-AD5891026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2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BC19B-2064-ABB2-DCBA-DC1456EF1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FE68B5-2C2F-EF82-B260-E2B9BF7C78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5BFC24-35C6-FDF5-C7B6-315EA32CF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9528B-8817-8C70-6753-6DD7E3917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493EB-7995-DB7F-4A87-BBDBC5842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279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8C948D-EE36-DEE1-6FEA-24CB47FA43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B540D4-2D95-4C78-8FE7-82BE9AA7A3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DDA53-EAEE-2A6E-5BB6-7D830E08F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FDAA6C-4E12-63EB-C704-BC9E0ABAF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08096-7361-219F-55F0-4ACEFD5C3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062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19929-1D7D-252A-918B-60874FFBA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AE7AC7-B2B3-D5AB-9FBB-967990A08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B3A62-3496-651E-EAE1-48F9A2CF9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D55AE-A31C-21B2-0EE1-718365C98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2C3BE-18E4-1C9B-0022-39403042F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082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88259-BD76-3998-1B53-C3EFD7558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BAFAF8-6B49-8BAE-193F-8ADA056B4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09C94-E048-4475-98E3-8FE7FC8FA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C1FD64-153C-44AC-12BD-BE45FB684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EF330-2067-71FC-6D23-31DE98C61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144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BB970-C0FF-466C-73E2-D6BD71AB6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98732-D996-EE9D-8A7F-854D4CD8DC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931126-7D81-4E64-D6AA-3E65E61B63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E7932D-2B36-797F-A22F-81DF12EBE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34B4C-E86D-BA44-0024-557CA5371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5A69D3-7A54-9AA7-99CB-36D171E12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68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A7D2B-932A-2F45-E99B-0E271AFCC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AA1E19-B82D-21B3-7F5D-B4A3F92FF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0FBCE-C35C-F971-1372-C3AE613E95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373C5B-E12E-470E-8620-84D01316C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712A51-8591-1370-C110-10092EB2A2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8C0097-1238-AFFC-E2DF-C8D27AF09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6142B6-C81E-B9CC-6F9D-6132CBB5C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28180F-AB38-BBFB-EC66-C0C886D15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46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AB5CB-ECB0-6721-4C6D-B4A7C37CC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449C14-6076-D6F0-D501-02ED1FD6B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F82C3B-A92F-6DEA-5690-0A46971BF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022D79-C2F6-E33D-52D0-5421DB978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04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46B59C-52D5-529B-BF8A-050433598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C0282F-F878-DC70-EE7F-C1EDF933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CA433E-79E7-7595-3CD5-B6E0269F4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31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501B2-5F6B-F7BF-2F27-8679FDD76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5BB07-7FC1-AA81-FB54-8F5567C38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D4B37F-6F49-51F9-03A8-8222756597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03EFAD-4C7C-8353-DDE8-193280F2E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7CC135-FD95-CCBF-23F6-D31C70874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080778-0495-B1B2-9997-86D2D1392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042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0210C-4B29-95DE-1310-4E8C35749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D99C8A-1855-B3D2-ED63-2ACA8A531C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35D729-13C8-4C7D-8115-653E55C078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87C4BF-BA06-5AFA-E9CC-FD5FA4ED1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E76EE0-0FD0-3213-1FB4-678C2AA91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60A69E-ADC3-5B41-5605-5D427683B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78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A443A0-43B8-C8BC-0CC1-6A1D6554C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C2A4D7-192B-5D87-A405-552FF6EDF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7C62A7-9D18-70A2-A324-027402E4E7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0F53BA-7831-47FE-B125-8641BD194269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F217DB-C2AA-0E23-DB7B-EEDE131AC3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E8FBF6-D494-0FEE-8BD7-F98A3A047E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CA5216-251C-4B06-AA08-B4FFCB38F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59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1.svg"/><Relationship Id="rId7" Type="http://schemas.openxmlformats.org/officeDocument/2006/relationships/image" Target="../media/image5.png"/><Relationship Id="rId12" Type="http://schemas.openxmlformats.org/officeDocument/2006/relationships/hyperlink" Target="https://thevab.com/signin?utm_source=grab-and-go&amp;utm_medium=vab-insights&amp;utm_campaign=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thevab.com/insight/what-ai-fluency-why-its-essential-for-the-modern-marketer?utm_source=grab-and-go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svg"/><Relationship Id="rId15" Type="http://schemas.openxmlformats.org/officeDocument/2006/relationships/hyperlink" Target="https://thevab.com/insights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C9626-B745-39A6-8A49-BFB08B624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D978FC60-A44F-C8F3-83BD-5EFBFDF49CCA}"/>
              </a:ext>
            </a:extLst>
          </p:cNvPr>
          <p:cNvSpPr/>
          <p:nvPr/>
        </p:nvSpPr>
        <p:spPr>
          <a:xfrm>
            <a:off x="115747" y="440921"/>
            <a:ext cx="99426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Generative AI can turn month long creative processes into minutes, enabling highly efficient workflows for marketers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EEC139-F753-E0B8-0068-3A773A1ADCDD}"/>
              </a:ext>
            </a:extLst>
          </p:cNvPr>
          <p:cNvSpPr/>
          <p:nvPr/>
        </p:nvSpPr>
        <p:spPr>
          <a:xfrm>
            <a:off x="3878860" y="1775460"/>
            <a:ext cx="8333647" cy="4913575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EF3028-A0CB-DB7A-FF1E-ADD333A7357E}"/>
              </a:ext>
            </a:extLst>
          </p:cNvPr>
          <p:cNvSpPr/>
          <p:nvPr/>
        </p:nvSpPr>
        <p:spPr>
          <a:xfrm>
            <a:off x="4032738" y="2757548"/>
            <a:ext cx="8086755" cy="2268648"/>
          </a:xfrm>
          <a:prstGeom prst="rect">
            <a:avLst/>
          </a:prstGeom>
          <a:solidFill>
            <a:schemeClr val="bg1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C48695-7038-710D-3B68-50D3D405BA40}"/>
              </a:ext>
            </a:extLst>
          </p:cNvPr>
          <p:cNvSpPr/>
          <p:nvPr/>
        </p:nvSpPr>
        <p:spPr>
          <a:xfrm>
            <a:off x="0" y="1775460"/>
            <a:ext cx="3951369" cy="5082540"/>
          </a:xfrm>
          <a:prstGeom prst="rect">
            <a:avLst/>
          </a:prstGeom>
          <a:solidFill>
            <a:srgbClr val="A34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3CBC14-5AE1-A56A-5EC9-B9CE0A50FEA3}"/>
              </a:ext>
            </a:extLst>
          </p:cNvPr>
          <p:cNvSpPr txBox="1"/>
          <p:nvPr/>
        </p:nvSpPr>
        <p:spPr>
          <a:xfrm>
            <a:off x="72507" y="4579658"/>
            <a:ext cx="3806353" cy="830997"/>
          </a:xfrm>
          <a:prstGeom prst="rect">
            <a:avLst/>
          </a:prstGeom>
          <a:solidFill>
            <a:schemeClr val="bg1"/>
          </a:solidFill>
          <a:ln>
            <a:solidFill>
              <a:srgbClr val="1B1464"/>
            </a:solidFill>
          </a:ln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 that can create new content such as text, images or videos based on what a user asks or prompts it to do.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EDA493-5C0C-0A5D-9C4B-0AC76ACF70B1}"/>
              </a:ext>
            </a:extLst>
          </p:cNvPr>
          <p:cNvSpPr txBox="1"/>
          <p:nvPr/>
        </p:nvSpPr>
        <p:spPr>
          <a:xfrm>
            <a:off x="-36254" y="4056261"/>
            <a:ext cx="395136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is Generative AI?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B1ADD9-D06A-5F71-C438-E841C10B2CB6}"/>
              </a:ext>
            </a:extLst>
          </p:cNvPr>
          <p:cNvSpPr txBox="1"/>
          <p:nvPr/>
        </p:nvSpPr>
        <p:spPr>
          <a:xfrm>
            <a:off x="3971875" y="5124617"/>
            <a:ext cx="82201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Examples of companies that offer Generative AI solutions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C76A26-4E78-BC08-7AA8-1CDDE568B917}"/>
              </a:ext>
            </a:extLst>
          </p:cNvPr>
          <p:cNvSpPr txBox="1"/>
          <p:nvPr/>
        </p:nvSpPr>
        <p:spPr>
          <a:xfrm>
            <a:off x="4584552" y="1785587"/>
            <a:ext cx="6994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can marketers leverage Generative AI?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Create and scale personalized creative assets and new content ideas with speed and efficiency.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2BB1FDD-B517-98E4-6D34-AEA9651A6C89}"/>
              </a:ext>
            </a:extLst>
          </p:cNvPr>
          <p:cNvSpPr txBox="1"/>
          <p:nvPr/>
        </p:nvSpPr>
        <p:spPr>
          <a:xfrm>
            <a:off x="4613127" y="2757548"/>
            <a:ext cx="6629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Generative AI Works</a:t>
            </a:r>
            <a:endParaRPr kumimoji="0" lang="en-US" sz="400" b="1" i="0" u="sng" strike="noStrike" kern="1200" cap="none" spc="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2" name="Graphic 11" descr="Chat bubble outline">
            <a:extLst>
              <a:ext uri="{FF2B5EF4-FFF2-40B4-BE49-F238E27FC236}">
                <a16:creationId xmlns:a16="http://schemas.microsoft.com/office/drawing/2014/main" id="{A7C92957-8166-D07C-3ED1-E6517D93EC4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49481" y="3386026"/>
            <a:ext cx="887967" cy="887967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69D16E9-2648-15B8-CA03-69B12DB7FDCB}"/>
              </a:ext>
            </a:extLst>
          </p:cNvPr>
          <p:cNvCxnSpPr>
            <a:cxnSpLocks/>
          </p:cNvCxnSpPr>
          <p:nvPr/>
        </p:nvCxnSpPr>
        <p:spPr>
          <a:xfrm>
            <a:off x="5833520" y="3906804"/>
            <a:ext cx="919893" cy="0"/>
          </a:xfrm>
          <a:prstGeom prst="straightConnector1">
            <a:avLst/>
          </a:prstGeom>
          <a:ln>
            <a:solidFill>
              <a:srgbClr val="1B1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A blue brain with lines and dots&#10;&#10;AI-generated content may be incorrect.">
            <a:extLst>
              <a:ext uri="{FF2B5EF4-FFF2-40B4-BE49-F238E27FC236}">
                <a16:creationId xmlns:a16="http://schemas.microsoft.com/office/drawing/2014/main" id="{ADB4D391-FC9C-3529-94D3-6B9CB6CB15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7635" y="3447568"/>
            <a:ext cx="763898" cy="763898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F324755-281E-EE30-B222-D6FE8B4C1079}"/>
              </a:ext>
            </a:extLst>
          </p:cNvPr>
          <p:cNvCxnSpPr/>
          <p:nvPr/>
        </p:nvCxnSpPr>
        <p:spPr>
          <a:xfrm>
            <a:off x="9750056" y="3413465"/>
            <a:ext cx="0" cy="1152557"/>
          </a:xfrm>
          <a:prstGeom prst="line">
            <a:avLst/>
          </a:prstGeom>
          <a:ln w="12700">
            <a:solidFill>
              <a:srgbClr val="1B1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09A834-E551-8CD2-DD31-68EACA682B2F}"/>
              </a:ext>
            </a:extLst>
          </p:cNvPr>
          <p:cNvCxnSpPr>
            <a:cxnSpLocks/>
          </p:cNvCxnSpPr>
          <p:nvPr/>
        </p:nvCxnSpPr>
        <p:spPr>
          <a:xfrm>
            <a:off x="8500550" y="3941882"/>
            <a:ext cx="919893" cy="0"/>
          </a:xfrm>
          <a:prstGeom prst="straightConnector1">
            <a:avLst/>
          </a:prstGeom>
          <a:ln>
            <a:solidFill>
              <a:srgbClr val="1B1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240663C-7274-F041-2916-A269B8C98B29}"/>
              </a:ext>
            </a:extLst>
          </p:cNvPr>
          <p:cNvCxnSpPr>
            <a:cxnSpLocks/>
          </p:cNvCxnSpPr>
          <p:nvPr/>
        </p:nvCxnSpPr>
        <p:spPr>
          <a:xfrm>
            <a:off x="9750056" y="3967045"/>
            <a:ext cx="414670" cy="4257"/>
          </a:xfrm>
          <a:prstGeom prst="straightConnector1">
            <a:avLst/>
          </a:prstGeom>
          <a:ln>
            <a:solidFill>
              <a:srgbClr val="1B1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E9B1C0D-38AA-5677-B05D-258C4224FEDB}"/>
              </a:ext>
            </a:extLst>
          </p:cNvPr>
          <p:cNvCxnSpPr>
            <a:cxnSpLocks/>
          </p:cNvCxnSpPr>
          <p:nvPr/>
        </p:nvCxnSpPr>
        <p:spPr>
          <a:xfrm>
            <a:off x="9750056" y="3410586"/>
            <a:ext cx="414670" cy="4257"/>
          </a:xfrm>
          <a:prstGeom prst="straightConnector1">
            <a:avLst/>
          </a:prstGeom>
          <a:ln>
            <a:solidFill>
              <a:srgbClr val="1B1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DBAD359-9DDC-E062-F131-74CD8E2D8AFF}"/>
              </a:ext>
            </a:extLst>
          </p:cNvPr>
          <p:cNvCxnSpPr>
            <a:cxnSpLocks/>
          </p:cNvCxnSpPr>
          <p:nvPr/>
        </p:nvCxnSpPr>
        <p:spPr>
          <a:xfrm>
            <a:off x="9750056" y="4573138"/>
            <a:ext cx="414670" cy="4257"/>
          </a:xfrm>
          <a:prstGeom prst="straightConnector1">
            <a:avLst/>
          </a:prstGeom>
          <a:ln>
            <a:solidFill>
              <a:srgbClr val="1B1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Graphic 38" descr="Image outline">
            <a:extLst>
              <a:ext uri="{FF2B5EF4-FFF2-40B4-BE49-F238E27FC236}">
                <a16:creationId xmlns:a16="http://schemas.microsoft.com/office/drawing/2014/main" id="{6E4DA7C1-D313-F81A-A9BF-142EC96ED4E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51471" y="3653601"/>
            <a:ext cx="700064" cy="700064"/>
          </a:xfrm>
          <a:prstGeom prst="rect">
            <a:avLst/>
          </a:prstGeom>
        </p:spPr>
      </p:pic>
      <p:pic>
        <p:nvPicPr>
          <p:cNvPr id="51" name="Graphic 50" descr="Video camera outline">
            <a:extLst>
              <a:ext uri="{FF2B5EF4-FFF2-40B4-BE49-F238E27FC236}">
                <a16:creationId xmlns:a16="http://schemas.microsoft.com/office/drawing/2014/main" id="{1A6EC513-A40E-47AB-700E-821D6A618C4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59595" y="4199563"/>
            <a:ext cx="691940" cy="691940"/>
          </a:xfrm>
          <a:prstGeom prst="rect">
            <a:avLst/>
          </a:prstGeom>
        </p:spPr>
      </p:pic>
      <p:pic>
        <p:nvPicPr>
          <p:cNvPr id="53" name="Picture 52" descr="A blue letter t on a black background&#10;&#10;AI-generated content may be incorrect.">
            <a:extLst>
              <a:ext uri="{FF2B5EF4-FFF2-40B4-BE49-F238E27FC236}">
                <a16:creationId xmlns:a16="http://schemas.microsoft.com/office/drawing/2014/main" id="{53647F48-CB16-90C0-EBBE-F7450286FF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99660" y="3279431"/>
            <a:ext cx="414668" cy="393973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FA3B92B3-3178-225E-8BD3-38988473FBD3}"/>
              </a:ext>
            </a:extLst>
          </p:cNvPr>
          <p:cNvSpPr txBox="1"/>
          <p:nvPr/>
        </p:nvSpPr>
        <p:spPr>
          <a:xfrm>
            <a:off x="4697936" y="3162544"/>
            <a:ext cx="937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Prompt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9D1E3D8-614A-6EE9-82D1-3A7D7F0B2275}"/>
              </a:ext>
            </a:extLst>
          </p:cNvPr>
          <p:cNvSpPr txBox="1"/>
          <p:nvPr/>
        </p:nvSpPr>
        <p:spPr>
          <a:xfrm>
            <a:off x="6985824" y="3131781"/>
            <a:ext cx="1413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Gen AI Model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E8FCDBF-AC5D-AA59-C069-1116543E8B60}"/>
              </a:ext>
            </a:extLst>
          </p:cNvPr>
          <p:cNvSpPr txBox="1"/>
          <p:nvPr/>
        </p:nvSpPr>
        <p:spPr>
          <a:xfrm>
            <a:off x="10930610" y="2926492"/>
            <a:ext cx="937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Output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D7B301D-020B-3F1D-260C-69C88E298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090" y="5447469"/>
            <a:ext cx="1855327" cy="503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DCF01FB7-066D-C91A-94A1-E0EAC38B21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983" y="5503587"/>
            <a:ext cx="1585438" cy="53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Anthropic logo vector (svg, ai) free download - Brandlogos.net">
            <a:extLst>
              <a:ext uri="{FF2B5EF4-FFF2-40B4-BE49-F238E27FC236}">
                <a16:creationId xmlns:a16="http://schemas.microsoft.com/office/drawing/2014/main" id="{87B42A76-A644-CBB3-2CCC-B7B1D3B84A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b="32696"/>
          <a:stretch>
            <a:fillRect/>
          </a:stretch>
        </p:blipFill>
        <p:spPr bwMode="auto">
          <a:xfrm>
            <a:off x="9390494" y="5381024"/>
            <a:ext cx="2624808" cy="80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E3481439-4A6C-6D76-A2AD-75C12A4D8753}"/>
              </a:ext>
            </a:extLst>
          </p:cNvPr>
          <p:cNvSpPr txBox="1"/>
          <p:nvPr/>
        </p:nvSpPr>
        <p:spPr>
          <a:xfrm>
            <a:off x="5295280" y="5936456"/>
            <a:ext cx="937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ChatGPT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247C6D7-F6E2-32CA-AAD0-B948F38B6B20}"/>
              </a:ext>
            </a:extLst>
          </p:cNvPr>
          <p:cNvSpPr txBox="1"/>
          <p:nvPr/>
        </p:nvSpPr>
        <p:spPr>
          <a:xfrm>
            <a:off x="7596390" y="5936456"/>
            <a:ext cx="937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Gemini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005D17B-9C80-E80B-74A6-EF81C1C53DCF}"/>
              </a:ext>
            </a:extLst>
          </p:cNvPr>
          <p:cNvSpPr txBox="1"/>
          <p:nvPr/>
        </p:nvSpPr>
        <p:spPr>
          <a:xfrm>
            <a:off x="10118688" y="5954282"/>
            <a:ext cx="937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Claude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F7D0295-C759-84BC-C7A6-E26BE5D4762E}"/>
              </a:ext>
            </a:extLst>
          </p:cNvPr>
          <p:cNvSpPr txBox="1"/>
          <p:nvPr/>
        </p:nvSpPr>
        <p:spPr>
          <a:xfrm>
            <a:off x="10930610" y="3355867"/>
            <a:ext cx="937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03543BA-CCF4-5FE8-E399-0D1C6D38CA1C}"/>
              </a:ext>
            </a:extLst>
          </p:cNvPr>
          <p:cNvSpPr txBox="1"/>
          <p:nvPr/>
        </p:nvSpPr>
        <p:spPr>
          <a:xfrm>
            <a:off x="10930610" y="3901829"/>
            <a:ext cx="937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Images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8F6F00D-40A3-96EB-991A-014AF09B11D1}"/>
              </a:ext>
            </a:extLst>
          </p:cNvPr>
          <p:cNvSpPr txBox="1"/>
          <p:nvPr/>
        </p:nvSpPr>
        <p:spPr>
          <a:xfrm>
            <a:off x="10930610" y="4469094"/>
            <a:ext cx="937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Videos</a:t>
            </a:r>
          </a:p>
        </p:txBody>
      </p:sp>
      <p:sp>
        <p:nvSpPr>
          <p:cNvPr id="3072" name="TextBox 3071">
            <a:extLst>
              <a:ext uri="{FF2B5EF4-FFF2-40B4-BE49-F238E27FC236}">
                <a16:creationId xmlns:a16="http://schemas.microsoft.com/office/drawing/2014/main" id="{EB9412F3-FB94-983C-B6BB-15A3D83247D8}"/>
              </a:ext>
            </a:extLst>
          </p:cNvPr>
          <p:cNvSpPr txBox="1"/>
          <p:nvPr/>
        </p:nvSpPr>
        <p:spPr>
          <a:xfrm>
            <a:off x="4260006" y="4240327"/>
            <a:ext cx="1862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Inputs that a user provides to an AI model to complete a task</a:t>
            </a:r>
          </a:p>
        </p:txBody>
      </p:sp>
      <p:sp>
        <p:nvSpPr>
          <p:cNvPr id="3073" name="TextBox 3072">
            <a:extLst>
              <a:ext uri="{FF2B5EF4-FFF2-40B4-BE49-F238E27FC236}">
                <a16:creationId xmlns:a16="http://schemas.microsoft.com/office/drawing/2014/main" id="{CB3CD42B-6556-501F-107E-C752C54EF6CD}"/>
              </a:ext>
            </a:extLst>
          </p:cNvPr>
          <p:cNvSpPr txBox="1"/>
          <p:nvPr/>
        </p:nvSpPr>
        <p:spPr>
          <a:xfrm>
            <a:off x="6682938" y="4273993"/>
            <a:ext cx="2075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Uses large amounts of historical data to generate prompted content</a:t>
            </a:r>
          </a:p>
        </p:txBody>
      </p:sp>
      <p:pic>
        <p:nvPicPr>
          <p:cNvPr id="14" name="Picture 13" descr="A group of hands holding a puzzle piece&#10;&#10;AI-generated content may be incorrect.">
            <a:extLst>
              <a:ext uri="{FF2B5EF4-FFF2-40B4-BE49-F238E27FC236}">
                <a16:creationId xmlns:a16="http://schemas.microsoft.com/office/drawing/2014/main" id="{0929DBDA-AE62-683B-CE5D-CC6BA80290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0517" y="2366566"/>
            <a:ext cx="1531493" cy="153149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25A5813-3500-D677-85A6-15EF0E07325A}"/>
              </a:ext>
            </a:extLst>
          </p:cNvPr>
          <p:cNvSpPr/>
          <p:nvPr/>
        </p:nvSpPr>
        <p:spPr>
          <a:xfrm>
            <a:off x="0" y="0"/>
            <a:ext cx="1809135" cy="326354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What is Generative AI?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C910DCF-1BEE-C3B3-A2F2-17290D059A4A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CDBFF5-6B37-C8E9-B341-ADB47456F940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insights</a:t>
            </a:r>
          </a:p>
        </p:txBody>
      </p:sp>
      <p:pic>
        <p:nvPicPr>
          <p:cNvPr id="33" name="Picture 2">
            <a:hlinkClick r:id="rId12"/>
            <a:extLst>
              <a:ext uri="{FF2B5EF4-FFF2-40B4-BE49-F238E27FC236}">
                <a16:creationId xmlns:a16="http://schemas.microsoft.com/office/drawing/2014/main" id="{B263FFBF-9441-B73E-7507-E9328FCFC2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B5B80A71-FD4B-BB3D-DDCB-F277B9D90C5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906A0459-AD15-CC18-01B2-526C99236D90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TextBox 41">
            <a:hlinkClick r:id="rId16"/>
            <a:extLst>
              <a:ext uri="{FF2B5EF4-FFF2-40B4-BE49-F238E27FC236}">
                <a16:creationId xmlns:a16="http://schemas.microsoft.com/office/drawing/2014/main" id="{410F3B23-9D43-9E07-58D1-06BADD407D87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VAB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AI Basics: A Foundational Guide to Key Terms and Concepts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learn more</a:t>
            </a:r>
          </a:p>
        </p:txBody>
      </p:sp>
    </p:spTree>
    <p:extLst>
      <p:ext uri="{BB962C8B-B14F-4D97-AF65-F5344CB8AC3E}">
        <p14:creationId xmlns:p14="http://schemas.microsoft.com/office/powerpoint/2010/main" val="126035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C8A2159-5A03-4BF2-B918-6D51CE19025B}"/>
</file>

<file path=customXml/itemProps2.xml><?xml version="1.0" encoding="utf-8"?>
<ds:datastoreItem xmlns:ds="http://schemas.openxmlformats.org/officeDocument/2006/customXml" ds:itemID="{FA1C5BAA-A8A9-4D62-AF42-621CCED2AB09}"/>
</file>

<file path=customXml/itemProps3.xml><?xml version="1.0" encoding="utf-8"?>
<ds:datastoreItem xmlns:ds="http://schemas.openxmlformats.org/officeDocument/2006/customXml" ds:itemID="{F5E504BC-7FC5-4038-968D-6E7684B5FB5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Microsoft Office PowerPoint</Application>
  <PresentationFormat>Widescreen</PresentationFormat>
  <Paragraphs>23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Srivarshita  Yellapragada</dc:creator>
  <cp:lastModifiedBy>Srivarshita  Yellapragada</cp:lastModifiedBy>
  <cp:revision>1</cp:revision>
  <dcterms:created xsi:type="dcterms:W3CDTF">2026-08-17T17:18:29Z</dcterms:created>
  <dcterms:modified xsi:type="dcterms:W3CDTF">2026-08-17T17:18:39Z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