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revisionInfo.xml" ContentType="application/vnd.ms-powerpoint.revisioninfo+xml"/>
  <Override PartName="/ppt/authors.xml" ContentType="application/vnd.ms-powerpoint.authors+xml"/>
  <Override PartName="/ppt/comments/modernComment_7FFFDC74_2BBC8B17.xml" ContentType="application/vnd.ms-powerpoint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7454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authors.xml><?xml version="1.0" encoding="utf-8"?>
<p188:authorLst xmlns:a="http://schemas.openxmlformats.org/drawingml/2006/main" xmlns:r="http://schemas.openxmlformats.org/officeDocument/2006/relationships" xmlns:p188="http://schemas.microsoft.com/office/powerpoint/2018/8/main">
  <p188:author id="{A5C48789-DAFD-4389-7A87-B92CBB8A351A}" name="Reed Kiely" initials="RK" userId="S::reedk@thevab.com::768be38e-2fb5-40ce-925d-bd8e9d9e3c31" providerId="AD"/>
</p188: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1D4ABE3F-0F1A-4758-BDE3-75FCA30BBDBF}" v="1" dt="2026-08-17T17:21:48.523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7" d="100"/>
          <a:sy n="77" d="100"/>
        </p:scale>
        <p:origin x="82" y="5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13" Type="http://schemas.openxmlformats.org/officeDocument/2006/relationships/customXml" Target="../customXml/item3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12" Type="http://schemas.openxmlformats.org/officeDocument/2006/relationships/customXml" Target="../customXml/item2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1.xml"/><Relationship Id="rId5" Type="http://schemas.openxmlformats.org/officeDocument/2006/relationships/viewProps" Target="viewProps.xml"/><Relationship Id="rId10" Type="http://schemas.microsoft.com/office/2018/10/relationships/authors" Target="authors.xml"/><Relationship Id="rId4" Type="http://schemas.openxmlformats.org/officeDocument/2006/relationships/presProps" Target="presProps.xml"/><Relationship Id="rId9" Type="http://schemas.microsoft.com/office/2015/10/relationships/revisionInfo" Target="revisionInfo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delSld modSld">
      <pc:chgData name="Srivarshita  Yellapragada" userId="2d5dca5b-d530-4142-a823-e7259ea8f30d" providerId="ADAL" clId="{A7436DCF-51B4-41B7-B526-0AD048CD2C4D}" dt="2026-08-17T17:21:50.801" v="2" actId="47"/>
      <pc:docMkLst>
        <pc:docMk/>
      </pc:docMkLst>
      <pc:sldChg chg="new del">
        <pc:chgData name="Srivarshita  Yellapragada" userId="2d5dca5b-d530-4142-a823-e7259ea8f30d" providerId="ADAL" clId="{A7436DCF-51B4-41B7-B526-0AD048CD2C4D}" dt="2026-08-17T17:21:50.801" v="2" actId="47"/>
        <pc:sldMkLst>
          <pc:docMk/>
          <pc:sldMk cId="1939815505" sldId="256"/>
        </pc:sldMkLst>
      </pc:sldChg>
      <pc:sldChg chg="add">
        <pc:chgData name="Srivarshita  Yellapragada" userId="2d5dca5b-d530-4142-a823-e7259ea8f30d" providerId="ADAL" clId="{A7436DCF-51B4-41B7-B526-0AD048CD2C4D}" dt="2026-08-17T17:21:48.519" v="1"/>
        <pc:sldMkLst>
          <pc:docMk/>
          <pc:sldMk cId="733776663" sldId="2147474548"/>
        </pc:sldMkLst>
      </pc:sldChg>
    </pc:docChg>
  </pc:docChgLst>
</pc:chgInfo>
</file>

<file path=ppt/comments/modernComment_7FFFDC74_2BBC8B17.xml><?xml version="1.0" encoding="utf-8"?>
<p188:cmLst xmlns:a="http://schemas.openxmlformats.org/drawingml/2006/main" xmlns:r="http://schemas.openxmlformats.org/officeDocument/2006/relationships" xmlns:p188="http://schemas.microsoft.com/office/powerpoint/2018/8/main">
  <p188:cm id="{5DA936C6-88C8-F240-863C-A8DE9DD57AB0}" authorId="{A5C48789-DAFD-4389-7A87-B92CBB8A351A}" created="2026-07-16T18:48:25.612">
    <ac:txMkLst xmlns:ac="http://schemas.microsoft.com/office/drawing/2013/main/command">
      <pc:docMk xmlns:pc="http://schemas.microsoft.com/office/powerpoint/2013/main/command"/>
      <pc:sldMk xmlns:pc="http://schemas.microsoft.com/office/powerpoint/2013/main/command" cId="733776663" sldId="2147474548"/>
      <ac:spMk id="1030" creationId="{455CB606-FCDF-20D5-4587-7EC69B35A37D}"/>
      <ac:txMk cp="0" len="25">
        <ac:context len="26" hash="385806943"/>
      </ac:txMk>
    </ac:txMkLst>
    <p188:pos x="1971677" y="276226"/>
    <p188:txBody>
      <a:bodyPr/>
      <a:lstStyle/>
      <a:p>
        <a:r>
          <a:rPr lang="en-US"/>
          <a:t>Replaces ‘Data Privacy Map by State’ in Trust, Transparency, Brand Safety &amp; Ad Fraud’ - but this moves to Latest Insights</a:t>
        </a:r>
      </a:p>
    </p188:txBody>
  </p188:cm>
</p188:cmLst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F4D834D-8618-463C-8078-8F7502D2ED2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65FBCC-AE12-4B7F-913F-2FB9E24A8D9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278704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07D476C4-0BC9-09EA-FD13-EF729087EFA9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>
            <a:extLst>
              <a:ext uri="{FF2B5EF4-FFF2-40B4-BE49-F238E27FC236}">
                <a16:creationId xmlns:a16="http://schemas.microsoft.com/office/drawing/2014/main" id="{18ECF27A-D7A2-5568-5229-2F234E0D3580}"/>
              </a:ext>
            </a:extLst>
          </p:cNvPr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>
            <a:extLst>
              <a:ext uri="{FF2B5EF4-FFF2-40B4-BE49-F238E27FC236}">
                <a16:creationId xmlns:a16="http://schemas.microsoft.com/office/drawing/2014/main" id="{5C2B5CE5-A2A8-FDDA-62D5-7077A4C82BEB}"/>
              </a:ext>
            </a:extLst>
          </p:cNvPr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5954F4F5-7523-9802-8515-E9B6CC3B5E43}"/>
              </a:ext>
            </a:extLst>
          </p:cNvPr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pPr defTabSz="933237">
              <a:defRPr/>
            </a:pPr>
            <a:fld id="{7EAACFB9-4676-4C0B-B187-FBB2AEA93B14}" type="slidenum">
              <a:rPr lang="en-US">
                <a:solidFill>
                  <a:prstClr val="black"/>
                </a:solidFill>
                <a:latin typeface="Calibri" panose="020F0502020204030204"/>
              </a:rPr>
              <a:pPr defTabSz="933237">
                <a:defRPr/>
              </a:pPr>
              <a:t>1</a:t>
            </a:fld>
            <a:endParaRPr lang="en-US">
              <a:solidFill>
                <a:prstClr val="black"/>
              </a:solidFill>
              <a:latin typeface="Calibri" panose="020F0502020204030204"/>
            </a:endParaRPr>
          </a:p>
        </p:txBody>
      </p:sp>
    </p:spTree>
    <p:extLst>
      <p:ext uri="{BB962C8B-B14F-4D97-AF65-F5344CB8AC3E}">
        <p14:creationId xmlns:p14="http://schemas.microsoft.com/office/powerpoint/2010/main" val="189036449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3CBDFD0C-71F0-91E0-3937-786C57E51AD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51FDB227-78BF-3DBF-8025-4DF33E982BE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5B83C8B5-469C-8832-DA67-938635C090C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10F8884-BCDE-D6EC-AAD8-9C220834B94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9D5E4E3-60A4-3602-922C-1DFC7D486B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63770584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95DBE45-C27D-667B-58DA-CD5B37377610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BE2DBF-ED04-81FB-812C-31A48497202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C723B91-5D81-D759-68F6-1374F7433B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6BC5830-3CC1-B8B1-E4DC-E054BE6DCEB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7DE94FD-D1ED-AE35-0ACB-C4EBED30A8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8257424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D96EA949-7315-9DBC-43E5-8EA8BFB7D07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E6C2ABE6-4492-6ECC-FB85-91D41E19985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B2AB1F3-4DE0-E540-F9BB-A96950C0CE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2064418-D1DF-FCEA-CA4A-D14E4DDAC10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BEC72BF-3726-F5C3-5C7C-430E877721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724354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D51EBB1-0A14-38C8-532E-E5572CFCEB31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6D82347-6DF5-090A-0873-61695F92BCC6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1191D064-70CD-67FD-34FF-D0E3FD3FD9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F7C8717-AA8B-3DE5-22AD-CFC9CB0BF70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C30A05-6D02-D04F-6071-CE68E01261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59362850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8BFDC8B-55C3-968F-2BDB-1B14953644F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05E85CD7-1AB0-C4C8-8BFB-78F9225E92E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9806E5A-3F46-9A27-9E84-9A9788178B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DBB7CD9B-2DB9-1DE8-6ABD-53E07254A8F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FD7C7B0-B675-EC79-49E6-98A2E9C78B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66574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1609C8D-0709-F97F-9E50-3153C4746A79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8A444B4-B028-A40D-D323-0F034CA1D26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67BCB944-8116-BB58-B6BF-083252EF1F8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856A182-00C3-C75F-8507-FBDF65252C9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C64AF303-B7A9-0061-FDD5-E587CEBB7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B34BA0A-AAAA-244F-9399-FC164BEB7C4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80123029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3CCF99-CE25-309E-BDBD-7DD8A811676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878D7605-80FE-23E8-6F15-AA99B41A7D12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DB60BFA1-A3C5-C487-CC4A-44D6F9ABC80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326B18D-8E4E-D9DC-81B1-5B01EB7922D4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9BBE216C-906F-BFE7-02E9-C2FAAA460B29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1AFD07C2-AE98-51D2-B40C-EF069A2842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E7F27A36-F5A8-92A2-50EA-F4A3B7D4FE1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F9274626-ABA6-B4A0-1712-FA0954B5142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05328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04FCA50-33EA-82E9-B77C-7644F5969A7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BE6449B6-E1E4-D8F3-A759-440E81080BD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750B060-FF0E-283F-8C90-8B422A7197E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350F4EF-C52F-0619-903F-D4238870DF8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843162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CA669ABC-C511-821A-27E4-994FBF1841F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D82D9B34-5CB5-17DB-47B6-2B5A2C24C3E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6D5E2FB-8C6B-8DB1-AF04-13B7A730AA6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752363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92E07DB-E1CD-B0FE-080D-4065CE27C9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66AC4A31-B79F-BFA7-736F-A9CD4C022B69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4122A14-9BDD-0E7F-E732-9F9D02F92EB4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D90B734-0942-50EB-FFAC-2DF788ADFF1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1A1955F1-7723-52AE-9AB7-4CB5936E513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E97A766-53E0-94A9-F12E-3FF32137303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0162663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C12FA1B-7106-78C5-0D9F-C44415C44C1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12543104-B9FC-79B9-59E3-77C0DECBCD47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017B2723-2387-1039-74F6-97A18999D402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015DAA0-B713-038E-F359-D9A1F8B3040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6D1689C-840B-E665-0E41-761E81F59C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D3CC449-59A4-81AA-A42B-A560024FDE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2016542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6E890D5E-6339-CF8C-C387-5F345794B4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D6EDB5B8-D050-9E61-D5DB-9DF69BD9744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F052ECC-370C-3949-7C2A-A6F1DFCBC05A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CC01E4F0-0876-495B-AA36-EECEA6B0BB83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12B1215-FBC7-8244-27B7-6486D6374593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E13ABE-33D0-1A8C-1521-B13DD9BA915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8B49588C-CA15-4729-B0B1-F9BD10E30CD1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746827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2.png"/><Relationship Id="rId3" Type="http://schemas.microsoft.com/office/2018/10/relationships/comments" Target="../comments/modernComment_7FFFDC74_2BBC8B17.xml"/><Relationship Id="rId7" Type="http://schemas.openxmlformats.org/officeDocument/2006/relationships/hyperlink" Target="https://thevab.com/signin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/understand-data-privacy?utm_source=grab-and-go&amp;utm_medium=vab-insights&amp;utm_campaign=" TargetMode="Externa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1.png"/><Relationship Id="rId9" Type="http://schemas.openxmlformats.org/officeDocument/2006/relationships/image" Target="../media/image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ACC04D37-F4F6-4AA5-521D-540154FE9F8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>
            <a:extLst>
              <a:ext uri="{FF2B5EF4-FFF2-40B4-BE49-F238E27FC236}">
                <a16:creationId xmlns:a16="http://schemas.microsoft.com/office/drawing/2014/main" id="{1F9944F6-2B2B-1399-84AA-628DDA096ED5}"/>
              </a:ext>
            </a:extLst>
          </p:cNvPr>
          <p:cNvSpPr>
            <a:spLocks/>
          </p:cNvSpPr>
          <p:nvPr/>
        </p:nvSpPr>
        <p:spPr>
          <a:xfrm>
            <a:off x="-995" y="1671565"/>
            <a:ext cx="12192000" cy="5186435"/>
          </a:xfrm>
          <a:prstGeom prst="rect">
            <a:avLst/>
          </a:prstGeom>
          <a:solidFill>
            <a:srgbClr val="E2E8F1"/>
          </a:solidFill>
          <a:ln>
            <a:solidFill>
              <a:srgbClr val="E2E8F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228600" marR="0" lvl="1" indent="-22860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Symbol"/>
              <a:buChar char="•"/>
              <a:tabLst/>
              <a:defRPr/>
            </a:pPr>
            <a:endParaRPr kumimoji="0" lang="en-US" sz="20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2" name="Picture 1">
            <a:extLst>
              <a:ext uri="{FF2B5EF4-FFF2-40B4-BE49-F238E27FC236}">
                <a16:creationId xmlns:a16="http://schemas.microsoft.com/office/drawing/2014/main" id="{15146AD9-FAC6-3902-D9C8-AA8D6D0C4D88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09990"/>
            <a:ext cx="11708793" cy="350107"/>
          </a:xfrm>
          <a:prstGeom prst="rect">
            <a:avLst/>
          </a:prstGeom>
        </p:spPr>
      </p:pic>
      <p:sp>
        <p:nvSpPr>
          <p:cNvPr id="204" name="Rectangle: Rounded Corners 203">
            <a:extLst>
              <a:ext uri="{FF2B5EF4-FFF2-40B4-BE49-F238E27FC236}">
                <a16:creationId xmlns:a16="http://schemas.microsoft.com/office/drawing/2014/main" id="{B0C13319-19DE-E49D-C8C9-5D24145213D5}"/>
              </a:ext>
            </a:extLst>
          </p:cNvPr>
          <p:cNvSpPr/>
          <p:nvPr/>
        </p:nvSpPr>
        <p:spPr>
          <a:xfrm>
            <a:off x="88966" y="1835252"/>
            <a:ext cx="2487242" cy="2746860"/>
          </a:xfrm>
          <a:prstGeom prst="roundRect">
            <a:avLst>
              <a:gd name="adj" fmla="val 8866"/>
            </a:avLst>
          </a:prstGeom>
          <a:solidFill>
            <a:schemeClr val="bg1"/>
          </a:solidFill>
          <a:ln w="19050"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65418DD9-CA47-D57B-AC7F-7BEC6C6155AE}"/>
              </a:ext>
            </a:extLst>
          </p:cNvPr>
          <p:cNvSpPr/>
          <p:nvPr/>
        </p:nvSpPr>
        <p:spPr>
          <a:xfrm>
            <a:off x="163271" y="2236044"/>
            <a:ext cx="246603" cy="214645"/>
          </a:xfrm>
          <a:prstGeom prst="rect">
            <a:avLst/>
          </a:prstGeom>
          <a:solidFill>
            <a:srgbClr val="ED3C8D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id="{DDF56DD2-D43B-F287-AA4E-B81E9295A1B6}"/>
              </a:ext>
            </a:extLst>
          </p:cNvPr>
          <p:cNvSpPr txBox="1"/>
          <p:nvPr/>
        </p:nvSpPr>
        <p:spPr>
          <a:xfrm>
            <a:off x="377611" y="2192379"/>
            <a:ext cx="2455662" cy="49244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=Law Passed &amp; Signed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</a:t>
            </a:r>
            <a:r>
              <a:rPr lang="en-US" sz="10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23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states)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Rectangle 8">
            <a:extLst>
              <a:ext uri="{FF2B5EF4-FFF2-40B4-BE49-F238E27FC236}">
                <a16:creationId xmlns:a16="http://schemas.microsoft.com/office/drawing/2014/main" id="{7C5E6CC3-7461-5973-CE35-4336F99F52A4}"/>
              </a:ext>
            </a:extLst>
          </p:cNvPr>
          <p:cNvSpPr/>
          <p:nvPr/>
        </p:nvSpPr>
        <p:spPr>
          <a:xfrm>
            <a:off x="163271" y="2785277"/>
            <a:ext cx="246603" cy="214645"/>
          </a:xfrm>
          <a:prstGeom prst="rect">
            <a:avLst/>
          </a:prstGeom>
          <a:solidFill>
            <a:srgbClr val="4EBEA4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" name="TextBox 9">
            <a:extLst>
              <a:ext uri="{FF2B5EF4-FFF2-40B4-BE49-F238E27FC236}">
                <a16:creationId xmlns:a16="http://schemas.microsoft.com/office/drawing/2014/main" id="{44F048EB-BAE2-59D4-227B-86C6125BE3DB}"/>
              </a:ext>
            </a:extLst>
          </p:cNvPr>
          <p:cNvSpPr txBox="1"/>
          <p:nvPr/>
        </p:nvSpPr>
        <p:spPr>
          <a:xfrm>
            <a:off x="377611" y="2741612"/>
            <a:ext cx="219284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=Active Bill In Committee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(</a:t>
            </a:r>
            <a:r>
              <a:rPr lang="en-US" sz="10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states)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545BC6C8-E57C-E124-16E5-5C1F9C1BB23C}"/>
              </a:ext>
            </a:extLst>
          </p:cNvPr>
          <p:cNvSpPr/>
          <p:nvPr/>
        </p:nvSpPr>
        <p:spPr>
          <a:xfrm>
            <a:off x="152133" y="3306441"/>
            <a:ext cx="246603" cy="214645"/>
          </a:xfrm>
          <a:prstGeom prst="rect">
            <a:avLst/>
          </a:prstGeom>
          <a:solidFill>
            <a:srgbClr val="ACBDCE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id="{B59F2056-1112-0358-5D00-B97C8031BDD0}"/>
              </a:ext>
            </a:extLst>
          </p:cNvPr>
          <p:cNvSpPr txBox="1"/>
          <p:nvPr/>
        </p:nvSpPr>
        <p:spPr>
          <a:xfrm>
            <a:off x="366473" y="3262776"/>
            <a:ext cx="2455662" cy="46935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=Inactive Bill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(12 states)</a:t>
            </a:r>
          </a:p>
        </p:txBody>
      </p:sp>
      <p:sp>
        <p:nvSpPr>
          <p:cNvPr id="203" name="TextBox 202">
            <a:extLst>
              <a:ext uri="{FF2B5EF4-FFF2-40B4-BE49-F238E27FC236}">
                <a16:creationId xmlns:a16="http://schemas.microsoft.com/office/drawing/2014/main" id="{5ABD9D3D-91F1-CB83-8DC7-123332CFA325}"/>
              </a:ext>
            </a:extLst>
          </p:cNvPr>
          <p:cNvSpPr txBox="1"/>
          <p:nvPr/>
        </p:nvSpPr>
        <p:spPr>
          <a:xfrm>
            <a:off x="88964" y="1848984"/>
            <a:ext cx="23811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Legend</a:t>
            </a:r>
          </a:p>
        </p:txBody>
      </p:sp>
      <p:sp>
        <p:nvSpPr>
          <p:cNvPr id="208" name="Rectangle 207">
            <a:extLst>
              <a:ext uri="{FF2B5EF4-FFF2-40B4-BE49-F238E27FC236}">
                <a16:creationId xmlns:a16="http://schemas.microsoft.com/office/drawing/2014/main" id="{9D2B13E5-BC66-7C24-1DA4-FA606FA74086}"/>
              </a:ext>
            </a:extLst>
          </p:cNvPr>
          <p:cNvSpPr/>
          <p:nvPr/>
        </p:nvSpPr>
        <p:spPr>
          <a:xfrm>
            <a:off x="152133" y="3822054"/>
            <a:ext cx="246603" cy="214645"/>
          </a:xfrm>
          <a:prstGeom prst="rect">
            <a:avLst/>
          </a:prstGeom>
          <a:solidFill>
            <a:srgbClr val="D0D0D0"/>
          </a:solidFill>
          <a:ln>
            <a:noFill/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209" name="TextBox 208">
            <a:extLst>
              <a:ext uri="{FF2B5EF4-FFF2-40B4-BE49-F238E27FC236}">
                <a16:creationId xmlns:a16="http://schemas.microsoft.com/office/drawing/2014/main" id="{BB379138-06BB-47EB-A368-B7465E027E3C}"/>
              </a:ext>
            </a:extLst>
          </p:cNvPr>
          <p:cNvSpPr txBox="1"/>
          <p:nvPr/>
        </p:nvSpPr>
        <p:spPr>
          <a:xfrm>
            <a:off x="366472" y="3771245"/>
            <a:ext cx="2133315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=No Comprehensive Bill   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..</a:t>
            </a:r>
            <a:r>
              <a:rPr kumimoji="0" lang="en-US" sz="14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Introduced Yet</a:t>
            </a:r>
          </a:p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 </a:t>
            </a:r>
            <a:r>
              <a:rPr kumimoji="0" lang="en-US" sz="10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(11 states)</a:t>
            </a:r>
            <a:endParaRPr kumimoji="0" lang="en-US" sz="1200" b="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4" name="Rectangle 1023">
            <a:extLst>
              <a:ext uri="{FF2B5EF4-FFF2-40B4-BE49-F238E27FC236}">
                <a16:creationId xmlns:a16="http://schemas.microsoft.com/office/drawing/2014/main" id="{E611694F-33FA-80BF-46BB-040AF974F37F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027" name="TextBox 1026">
            <a:extLst>
              <a:ext uri="{FF2B5EF4-FFF2-40B4-BE49-F238E27FC236}">
                <a16:creationId xmlns:a16="http://schemas.microsoft.com/office/drawing/2014/main" id="{0EB974B3-2523-D1BE-206A-102CF1EA2625}"/>
              </a:ext>
            </a:extLst>
          </p:cNvPr>
          <p:cNvSpPr txBox="1"/>
          <p:nvPr/>
        </p:nvSpPr>
        <p:spPr>
          <a:xfrm>
            <a:off x="390617" y="6333489"/>
            <a:ext cx="11538916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Source: IAPP, ‘US State Privacy Legislation Tracker,’ </a:t>
            </a:r>
            <a:r>
              <a:rPr kumimoji="0" lang="en-US" sz="8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as of 6/29/26</a:t>
            </a:r>
            <a:r>
              <a:rPr lang="en-US" sz="8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|</a:t>
            </a:r>
            <a:r>
              <a:rPr lang="en-US" sz="8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 </a:t>
            </a:r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Note: Florida’s Digital Bill of Rights falls outside the scope followed by the IAPP</a:t>
            </a:r>
            <a:endParaRPr kumimoji="0" lang="en-US" sz="800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028" name="TextBox 1027">
            <a:hlinkClick r:id="rId6"/>
            <a:extLst>
              <a:ext uri="{FF2B5EF4-FFF2-40B4-BE49-F238E27FC236}">
                <a16:creationId xmlns:a16="http://schemas.microsoft.com/office/drawing/2014/main" id="{D4ABACED-1225-5EBB-1E4B-0BE7E0CBE665}"/>
              </a:ext>
            </a:extLst>
          </p:cNvPr>
          <p:cNvSpPr txBox="1">
            <a:spLocks/>
          </p:cNvSpPr>
          <p:nvPr/>
        </p:nvSpPr>
        <p:spPr>
          <a:xfrm>
            <a:off x="-3" y="6069600"/>
            <a:ext cx="12202272" cy="276999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Click here to download the full report, 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‘Understanding the Momentum of Data Privacy Legislation’</a:t>
            </a:r>
            <a:r>
              <a:rPr kumimoji="0" lang="en-US" sz="1200" b="1" i="1" u="sng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to learn more</a:t>
            </a:r>
          </a:p>
        </p:txBody>
      </p:sp>
      <p:sp>
        <p:nvSpPr>
          <p:cNvPr id="1029" name="Rectangle 1028">
            <a:extLst>
              <a:ext uri="{FF2B5EF4-FFF2-40B4-BE49-F238E27FC236}">
                <a16:creationId xmlns:a16="http://schemas.microsoft.com/office/drawing/2014/main" id="{3F19D325-9571-7E5C-EC07-6DB02EDC3470}"/>
              </a:ext>
            </a:extLst>
          </p:cNvPr>
          <p:cNvSpPr/>
          <p:nvPr/>
        </p:nvSpPr>
        <p:spPr>
          <a:xfrm>
            <a:off x="28824" y="348712"/>
            <a:ext cx="10239128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The data privacy landscape across the U.S. varies, with several new legislative acts being implemented by states</a:t>
            </a:r>
          </a:p>
        </p:txBody>
      </p:sp>
      <p:sp>
        <p:nvSpPr>
          <p:cNvPr id="1030" name="Rectangle 1029">
            <a:extLst>
              <a:ext uri="{FF2B5EF4-FFF2-40B4-BE49-F238E27FC236}">
                <a16:creationId xmlns:a16="http://schemas.microsoft.com/office/drawing/2014/main" id="{455CB606-FCDF-20D5-4587-7EC69B35A37D}"/>
              </a:ext>
            </a:extLst>
          </p:cNvPr>
          <p:cNvSpPr/>
          <p:nvPr/>
        </p:nvSpPr>
        <p:spPr>
          <a:xfrm>
            <a:off x="-2" y="-1"/>
            <a:ext cx="2071994" cy="289213"/>
          </a:xfrm>
          <a:prstGeom prst="rect">
            <a:avLst/>
          </a:prstGeom>
          <a:solidFill>
            <a:srgbClr val="1B1464"/>
          </a:solidFill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Data Privacy Map by State</a:t>
            </a:r>
          </a:p>
        </p:txBody>
      </p:sp>
      <p:sp>
        <p:nvSpPr>
          <p:cNvPr id="1031" name="TextBox 1030">
            <a:extLst>
              <a:ext uri="{FF2B5EF4-FFF2-40B4-BE49-F238E27FC236}">
                <a16:creationId xmlns:a16="http://schemas.microsoft.com/office/drawing/2014/main" id="{A0E34F2E-177D-C820-E113-614F22185FCA}"/>
              </a:ext>
            </a:extLst>
          </p:cNvPr>
          <p:cNvSpPr txBox="1"/>
          <p:nvPr/>
        </p:nvSpPr>
        <p:spPr>
          <a:xfrm>
            <a:off x="10267952" y="26057"/>
            <a:ext cx="192404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data privacy insights</a:t>
            </a:r>
          </a:p>
        </p:txBody>
      </p:sp>
      <p:pic>
        <p:nvPicPr>
          <p:cNvPr id="1032" name="Picture 2">
            <a:hlinkClick r:id="rId7"/>
            <a:extLst>
              <a:ext uri="{FF2B5EF4-FFF2-40B4-BE49-F238E27FC236}">
                <a16:creationId xmlns:a16="http://schemas.microsoft.com/office/drawing/2014/main" id="{252C2262-087B-DA73-F9F8-E6732DDBF319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8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33" name="Rectangle 1032">
            <a:extLst>
              <a:ext uri="{FF2B5EF4-FFF2-40B4-BE49-F238E27FC236}">
                <a16:creationId xmlns:a16="http://schemas.microsoft.com/office/drawing/2014/main" id="{8AF321C9-C371-5FAF-5E32-5C97A8C88CAC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3" name="TextBox 2">
            <a:extLst>
              <a:ext uri="{FF2B5EF4-FFF2-40B4-BE49-F238E27FC236}">
                <a16:creationId xmlns:a16="http://schemas.microsoft.com/office/drawing/2014/main" id="{BFB66F71-2B8F-39A3-61C5-C1EF7FCA1641}"/>
              </a:ext>
            </a:extLst>
          </p:cNvPr>
          <p:cNvSpPr txBox="1"/>
          <p:nvPr/>
        </p:nvSpPr>
        <p:spPr>
          <a:xfrm>
            <a:off x="2770574" y="1674836"/>
            <a:ext cx="6650853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Helvetica" panose="020B0403020202020204" pitchFamily="34" charset="0"/>
                <a:ea typeface="Calibri" panose="020F0502020204030204" pitchFamily="34" charset="0"/>
                <a:cs typeface="+mn-cs"/>
              </a:rPr>
              <a:t>U.S. State Privacy Legislation Tracker</a:t>
            </a:r>
            <a:endParaRPr kumimoji="0" lang="en-US" sz="1200" b="0" i="0" u="sng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Helvetica" panose="020B0403020202020204" pitchFamily="34" charset="0"/>
              <a:ea typeface="Calibri" panose="020F0502020204030204" pitchFamily="34" charset="0"/>
              <a:cs typeface="+mn-cs"/>
            </a:endParaRPr>
          </a:p>
        </p:txBody>
      </p:sp>
      <p:pic>
        <p:nvPicPr>
          <p:cNvPr id="5" name="Picture 4">
            <a:extLst>
              <a:ext uri="{FF2B5EF4-FFF2-40B4-BE49-F238E27FC236}">
                <a16:creationId xmlns:a16="http://schemas.microsoft.com/office/drawing/2014/main" id="{95BD9A24-88C7-7268-2A2C-C294F7C2A8BD}"/>
              </a:ext>
            </a:extLst>
          </p:cNvPr>
          <p:cNvPicPr>
            <a:picLocks noChangeAspect="1"/>
          </p:cNvPicPr>
          <p:nvPr/>
        </p:nvPicPr>
        <p:blipFill>
          <a:blip r:embed="rId9"/>
          <a:stretch>
            <a:fillRect/>
          </a:stretch>
        </p:blipFill>
        <p:spPr>
          <a:xfrm>
            <a:off x="2656406" y="1866808"/>
            <a:ext cx="6877197" cy="420333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33776663"/>
      </p:ext>
    </p:extLst>
  </p:cSld>
  <p:clrMapOvr>
    <a:masterClrMapping/>
  </p:clrMapOvr>
  <p:extLst>
    <p:ext uri="{6950BFC3-D8DA-4A85-94F7-54DA5524770B}">
      <p188:commentRel xmlns:p188="http://schemas.microsoft.com/office/powerpoint/2018/8/main" r:id="rId3"/>
    </p:ext>
  </p:extLst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01242CB3-63AB-4FAF-B1FD-E941EEF087CD}"/>
</file>

<file path=customXml/itemProps2.xml><?xml version="1.0" encoding="utf-8"?>
<ds:datastoreItem xmlns:ds="http://schemas.openxmlformats.org/officeDocument/2006/customXml" ds:itemID="{1FC3FAE8-1F81-442D-89A5-EAE2E7278AE5}"/>
</file>

<file path=customXml/itemProps3.xml><?xml version="1.0" encoding="utf-8"?>
<ds:datastoreItem xmlns:ds="http://schemas.openxmlformats.org/officeDocument/2006/customXml" ds:itemID="{66353B10-27DB-473A-AAA0-697C6042267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140</Words>
  <Application>Microsoft Office PowerPoint</Application>
  <PresentationFormat>Widescreen</PresentationFormat>
  <Paragraphs>17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Aptos</vt:lpstr>
      <vt:lpstr>Aptos Display</vt:lpstr>
      <vt:lpstr>Arial</vt:lpstr>
      <vt:lpstr>Calibri</vt:lpstr>
      <vt:lpstr>Helvetica</vt:lpstr>
      <vt:lpstr>Symbol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2026-08-17T17:21:36Z</dcterms:created>
  <dcterms:modified xsi:type="dcterms:W3CDTF">2026-08-17T17:21:56Z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