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authors.xml" ContentType="application/vnd.ms-powerpoint.authors+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376764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C48789-DAFD-4389-7A87-B92CBB8A351A}" name="Reed Kiely" initials="RK" userId="S::reedk@thevab.com::768be38e-2fb5-40ce-925d-bd8e9d9e3c3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51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2.xml"/><Relationship Id="rId5" Type="http://schemas.openxmlformats.org/officeDocument/2006/relationships/viewProps" Target="viewProps.xml"/><Relationship Id="rId10" Type="http://schemas.openxmlformats.org/officeDocument/2006/relationships/customXml" Target="../customXml/item1.xml"/><Relationship Id="rId4" Type="http://schemas.openxmlformats.org/officeDocument/2006/relationships/presProps" Target="presProps.xml"/><Relationship Id="rId9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5-19T17:07:00.379" v="0"/>
      <pc:docMkLst>
        <pc:docMk/>
      </pc:docMkLst>
      <pc:sldChg chg="add">
        <pc:chgData name="Dylan Breger" userId="9b3da09f-10fe-42ec-9aa5-9fa2a3e9cc20" providerId="ADAL" clId="{F98534C6-B0C5-430B-9C0B-35D9871B4C23}" dt="2026-05-19T17:07:00.379" v="0"/>
        <pc:sldMkLst>
          <pc:docMk/>
          <pc:sldMk cId="2920344764" sldId="2147376764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4806855677327266E-2"/>
          <c:y val="7.3521536889575856E-2"/>
          <c:w val="0.95086838644588567"/>
          <c:h val="0.80803616186000538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rgbClr val="00C4F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Sheet1!$A$2:$A$8</c:f>
              <c:numCache>
                <c:formatCode>General</c:formatCode>
                <c:ptCount val="7"/>
                <c:pt idx="0">
                  <c:v>2025</c:v>
                </c:pt>
                <c:pt idx="1">
                  <c:v>2024</c:v>
                </c:pt>
                <c:pt idx="2">
                  <c:v>2023</c:v>
                </c:pt>
                <c:pt idx="3">
                  <c:v>2022</c:v>
                </c:pt>
                <c:pt idx="4">
                  <c:v>2021</c:v>
                </c:pt>
                <c:pt idx="5">
                  <c:v>2020</c:v>
                </c:pt>
                <c:pt idx="6">
                  <c:v>2019</c:v>
                </c:pt>
              </c:numCache>
            </c:numRef>
          </c:cat>
          <c:val>
            <c:numRef>
              <c:f>Sheet1!$B$2:$B$8</c:f>
              <c:numCache>
                <c:formatCode>#,##0</c:formatCode>
                <c:ptCount val="7"/>
                <c:pt idx="0">
                  <c:v>40799909</c:v>
                </c:pt>
                <c:pt idx="1">
                  <c:v>35366349</c:v>
                </c:pt>
                <c:pt idx="2">
                  <c:v>30981343</c:v>
                </c:pt>
                <c:pt idx="3">
                  <c:v>19646586</c:v>
                </c:pt>
                <c:pt idx="4">
                  <c:v>25832509</c:v>
                </c:pt>
                <c:pt idx="5">
                  <c:v>34707336</c:v>
                </c:pt>
                <c:pt idx="6">
                  <c:v>31935763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6B5-4CF7-A18B-8FB96E4811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7"/>
        <c:axId val="2127503167"/>
        <c:axId val="2127508447"/>
      </c:barChart>
      <c:catAx>
        <c:axId val="2127503167"/>
        <c:scaling>
          <c:orientation val="maxMin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B1464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1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2127508447"/>
        <c:crosses val="autoZero"/>
        <c:auto val="1"/>
        <c:lblAlgn val="ctr"/>
        <c:lblOffset val="100"/>
        <c:noMultiLvlLbl val="0"/>
      </c:catAx>
      <c:valAx>
        <c:axId val="2127508447"/>
        <c:scaling>
          <c:orientation val="minMax"/>
        </c:scaling>
        <c:delete val="1"/>
        <c:axPos val="r"/>
        <c:numFmt formatCode="#,##0" sourceLinked="1"/>
        <c:majorTickMark val="none"/>
        <c:minorTickMark val="none"/>
        <c:tickLblPos val="nextTo"/>
        <c:crossAx val="2127503167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D527B6-5EFA-419F-98DC-6C0DA02F7263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3BED35-5C57-4A81-ADBB-7F5A50CC52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8379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E82BCF-3278-8E68-A207-4C8497529A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4752DE-AE83-E05E-73CA-0C2ECE6F5C4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02F58F1-34D2-3096-247D-1D861485EF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A876D7-CCA7-2438-17DA-42B580FA114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AACFB9-4676-4C0B-B187-FBB2AEA93B14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52522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B155BD-9DD6-E015-C294-F34F6704AF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999FC1F-AE47-B661-7932-72910BDA230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78A3669-3EA3-E888-BC8A-DB45E601DB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EB6EE3A-AF1C-2EF6-2DEC-488AF6CA21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AB7C1B3-BCDE-94B8-C32F-80A3B6F4F4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366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E578A0-B849-62FA-4323-44343798D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87858C2-FE7E-FD85-7F38-4D866B7832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446FE8-1837-751A-A06F-81D35FE83D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4DEB0D-11D0-1FCC-3AC1-9D59823A13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DBE79C-AF63-8C7D-91F4-5D185980A8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45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259DC6C-4C73-0BA7-EDA7-7FAD0D2A538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7C2A61-1F83-6E31-A106-957285D3AF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1D1793F-70CF-76B2-C793-A51B0A14E8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CEA89A-24DB-7F6B-0695-34C3E765A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09521-A129-699D-E9C1-75FC476B0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998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9B749C-3A44-E2A1-AB8B-51BEC7C93D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1F117-59FA-CA25-A9C7-51078327F3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966869-A6C8-BCB4-6756-321A9AF1E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1224B4-10A4-44E6-6F08-A6767CD105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A9277F-F0CD-8F38-6AF1-26814BF497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1830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B26D51-637D-1332-6273-2F10922163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27FEE6F-CF58-6E35-398E-5D60550601D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44AA6D-5255-27C5-484D-F6C92ECE68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4A9AE2-971E-AE13-A97B-7B34030595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210BE9E-62F0-9CCB-98A3-29C0B08A0D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841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7A9408-76CC-8A21-2B19-6926E3BF9A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9F713FC-2033-0D9C-9EA9-24DFD060D71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3E4391-42BA-6D83-08FF-B88A2171FA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B35CA82-6FF1-D220-F322-9ABCF2E20B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63C64CB-199C-EC3D-B5D0-473F097656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490D01-D5F5-CF95-315E-5387DD768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0073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5B754-5C52-5061-D957-949599B7E0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107056-D998-8F01-FAE6-C7FE0BA2DC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2C0A512-3946-1815-E57F-C9169268DF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F284CE5-8866-B847-5DCF-2C647C8BBE4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1D8FA00-4C87-8181-6728-E4014C241DB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D52E73E-F634-E43B-3062-E70E287360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2E876-D9B2-C3BC-0F6D-ED0A9060BD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B73575C-4722-3DFF-506C-BE8C32B711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88253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2C0C3-63C8-4329-D829-7F55215F41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EBC6EB0-550F-2B0A-AD1A-E2A648488D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BE5916-07F1-92B0-9CE1-43E8588498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5AC809A-BB34-A37B-73D8-CD9BFDF77A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119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68B283D-F597-AFFD-577C-837064C09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5299F3C-DEF9-DD29-1AF1-C7F4CC568F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C3ED07-1774-A439-6CE7-ADCDC68A5E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5662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480E31-A942-C8EC-42A2-D257C2933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538176-F13A-3E6D-F827-C337B8AA81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AD897B-07DF-6406-8124-1A3756376CA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F31D4F-ADE5-704B-628B-3449460B7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F905CA-F9DC-9106-8E00-9535F496F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BF0670-38D2-FE40-2396-B51B8A8BF4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820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88A68E-0EB3-1C24-D6F9-EACB10D2CD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F328345-CF98-CC47-DD14-E090613768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5FFA7D9-217F-AFB7-D7ED-E1A8F2B7BC1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9C45B7-8497-535E-DC84-BC219DB823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EBF03C-6AFB-C269-392E-E4AB80414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BA67A6-56B6-124E-FEF7-1A1634DF3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3164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67C83CF-837F-8BBC-5A74-51E5B9642D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19E67F-C0EE-232B-4A64-49B516E5DF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07D6BD-EAF6-0E75-E920-29ACA0BAB00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1F57DFC-93C4-44E5-9926-52D2961278B4}" type="datetimeFigureOut">
              <a:rPr lang="en-US" smtClean="0"/>
              <a:t>5/19/2026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B41197C-B240-BE3B-2B82-5853FBEB6B7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7E8CBE-758C-A586-3008-6BB6D865E9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C1BA9E7-958B-4910-ACBD-D13F7E8D5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0421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chart" Target="../charts/chart1.xml"/><Relationship Id="rId7" Type="http://schemas.openxmlformats.org/officeDocument/2006/relationships/hyperlink" Target="https://www.nytimes.com/2026/02/26/us/ai-videos-children-youtube.html" TargetMode="External"/><Relationship Id="rId12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hyperlink" Target="https://thevab.com/signin?utm_source=grab-and-go&amp;utm_medium=vab-insights&amp;utm_campaign=" TargetMode="External"/><Relationship Id="rId5" Type="http://schemas.openxmlformats.org/officeDocument/2006/relationships/image" Target="../media/image2.png"/><Relationship Id="rId10" Type="http://schemas.openxmlformats.org/officeDocument/2006/relationships/hyperlink" Target="https://thevab.com/insight/youtube-content-moderation-analysis?utm_source=grab-and-go&amp;utm_medium=vab-insights&amp;utm_campaign=" TargetMode="External"/><Relationship Id="rId4" Type="http://schemas.openxmlformats.org/officeDocument/2006/relationships/image" Target="../media/image1.png"/><Relationship Id="rId9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84B5412-4708-C89E-78A3-2265B6164D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D2035C08-0D61-30FB-21A8-6963E9C6A011}"/>
              </a:ext>
            </a:extLst>
          </p:cNvPr>
          <p:cNvSpPr>
            <a:spLocks/>
          </p:cNvSpPr>
          <p:nvPr/>
        </p:nvSpPr>
        <p:spPr>
          <a:xfrm>
            <a:off x="1" y="1685014"/>
            <a:ext cx="3638711" cy="5172986"/>
          </a:xfrm>
          <a:prstGeom prst="rect">
            <a:avLst/>
          </a:prstGeom>
          <a:solidFill>
            <a:srgbClr val="00C4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0F64042-A3FA-C462-A146-5A007626E020}"/>
              </a:ext>
            </a:extLst>
          </p:cNvPr>
          <p:cNvSpPr>
            <a:spLocks/>
          </p:cNvSpPr>
          <p:nvPr/>
        </p:nvSpPr>
        <p:spPr>
          <a:xfrm>
            <a:off x="3638712" y="1685014"/>
            <a:ext cx="8553288" cy="5172986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92F107-9379-408D-EDC0-2D3352771381}"/>
              </a:ext>
            </a:extLst>
          </p:cNvPr>
          <p:cNvSpPr txBox="1"/>
          <p:nvPr/>
        </p:nvSpPr>
        <p:spPr>
          <a:xfrm>
            <a:off x="3638712" y="1755448"/>
            <a:ext cx="855328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YouTube Videos Removed by Year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E3C620A-9E70-3094-AE64-D51ED3FED7C2}"/>
              </a:ext>
            </a:extLst>
          </p:cNvPr>
          <p:cNvSpPr txBox="1"/>
          <p:nvPr/>
        </p:nvSpPr>
        <p:spPr>
          <a:xfrm>
            <a:off x="3759578" y="6073043"/>
            <a:ext cx="819128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VAB analysis of Google Transparency Report,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YouTube Community Guidelines enforcement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as of 4/14/26.</a:t>
            </a:r>
            <a:endParaRPr kumimoji="0" lang="fr-FR" sz="800" b="0" i="1" u="none" strike="noStrike" kern="1200" cap="none" spc="0" normalizeH="0" baseline="0" noProof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8ABD54B-0F57-810B-8CAF-D7F3AFC7016B}"/>
              </a:ext>
            </a:extLst>
          </p:cNvPr>
          <p:cNvSpPr/>
          <p:nvPr/>
        </p:nvSpPr>
        <p:spPr>
          <a:xfrm>
            <a:off x="297180" y="428839"/>
            <a:ext cx="997077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+mn-cs"/>
              </a:rPr>
              <a:t>The last three years have seen a growing number of </a:t>
            </a: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  <a:ea typeface="Calibri" panose="020F0502020204030204" pitchFamily="34" charset="0"/>
              </a:rPr>
              <a:t>videos taken down from YouTube, with 41MM removed in 2025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+mn-cs"/>
            </a:endParaRPr>
          </a:p>
        </p:txBody>
      </p:sp>
      <p:graphicFrame>
        <p:nvGraphicFramePr>
          <p:cNvPr id="7" name="Chart 6">
            <a:extLst>
              <a:ext uri="{FF2B5EF4-FFF2-40B4-BE49-F238E27FC236}">
                <a16:creationId xmlns:a16="http://schemas.microsoft.com/office/drawing/2014/main" id="{2E6B6226-0D54-E655-582E-A6DEC0E62168}"/>
              </a:ext>
            </a:extLst>
          </p:cNvPr>
          <p:cNvGraphicFramePr/>
          <p:nvPr/>
        </p:nvGraphicFramePr>
        <p:xfrm>
          <a:off x="3819714" y="2267986"/>
          <a:ext cx="8191284" cy="38002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3E4BFFF8-DB99-A2C3-5650-495EA315EC36}"/>
              </a:ext>
            </a:extLst>
          </p:cNvPr>
          <p:cNvSpPr txBox="1"/>
          <p:nvPr/>
        </p:nvSpPr>
        <p:spPr>
          <a:xfrm>
            <a:off x="120866" y="4086664"/>
            <a:ext cx="3396980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4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219.3 MM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b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b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Videos Removed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From 2019 - 2025</a:t>
            </a: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pic>
        <p:nvPicPr>
          <p:cNvPr id="14" name="Picture 13" descr="A white play button on a black background&#10;&#10;AI-generated content may be incorrect.">
            <a:extLst>
              <a:ext uri="{FF2B5EF4-FFF2-40B4-BE49-F238E27FC236}">
                <a16:creationId xmlns:a16="http://schemas.microsoft.com/office/drawing/2014/main" id="{98B2C6CC-6AF5-6116-A021-9132A79AAF0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496" y="2396461"/>
            <a:ext cx="1565720" cy="1565720"/>
          </a:xfrm>
          <a:prstGeom prst="rect">
            <a:avLst/>
          </a:prstGeom>
        </p:spPr>
      </p:pic>
      <p:pic>
        <p:nvPicPr>
          <p:cNvPr id="18" name="Picture 17" descr="A pink x on a black background&#10;&#10;AI-generated content may be incorrect.">
            <a:extLst>
              <a:ext uri="{FF2B5EF4-FFF2-40B4-BE49-F238E27FC236}">
                <a16:creationId xmlns:a16="http://schemas.microsoft.com/office/drawing/2014/main" id="{B06B961A-3558-090C-4C30-B4B91258B2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86" y="2438890"/>
            <a:ext cx="1524340" cy="152434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8029F7B3-C330-BB03-8719-D71456063F8E}"/>
              </a:ext>
            </a:extLst>
          </p:cNvPr>
          <p:cNvSpPr/>
          <p:nvPr/>
        </p:nvSpPr>
        <p:spPr>
          <a:xfrm>
            <a:off x="318788" y="1362158"/>
            <a:ext cx="1155442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6"/>
              </a:buBlip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The number of videos removed annually has </a:t>
            </a:r>
            <a:r>
              <a:rPr kumimoji="0" lang="en-US" sz="12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more than doubled since 2022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,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C4F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as low-effort AI generated slop content has flooded YouTube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C4F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DE06C14E-5A57-A575-2F92-BB7D345EEF73}"/>
              </a:ext>
            </a:extLst>
          </p:cNvPr>
          <p:cNvSpPr/>
          <p:nvPr/>
        </p:nvSpPr>
        <p:spPr>
          <a:xfrm>
            <a:off x="10856126" y="2089324"/>
            <a:ext cx="830249" cy="410101"/>
          </a:xfrm>
          <a:prstGeom prst="roundRect">
            <a:avLst/>
          </a:prstGeom>
          <a:solidFill>
            <a:schemeClr val="bg1"/>
          </a:solidFill>
          <a:ln>
            <a:solidFill>
              <a:srgbClr val="00C4F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>
                <a:ln>
                  <a:noFill/>
                </a:ln>
                <a:solidFill>
                  <a:srgbClr val="00C4F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+15%</a:t>
            </a:r>
            <a:b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00C4F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</a:br>
            <a:r>
              <a:rPr kumimoji="0" lang="en-US" sz="700" b="0" i="0" u="none" strike="noStrike" kern="1200" cap="none" spc="0" normalizeH="0" baseline="0" noProof="0">
                <a:ln>
                  <a:noFill/>
                </a:ln>
                <a:solidFill>
                  <a:srgbClr val="00C4F6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vs. 2024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00C4F6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62F812ED-0DD1-3201-91C5-CE2FC8DEDC40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37CD8C0-089E-4BAF-BEE9-5AFAF1F2BA0D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9" name="TextBox 18">
            <a:hlinkClick r:id="rId10"/>
            <a:extLst>
              <a:ext uri="{FF2B5EF4-FFF2-40B4-BE49-F238E27FC236}">
                <a16:creationId xmlns:a16="http://schemas.microsoft.com/office/drawing/2014/main" id="{43AE6B4D-8701-DB16-6AF6-943A2C06ECB3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Deleted Scenes: Analyzing How Much ‘Unsafe’ Content YouTube Removes From Their Platform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learn more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B1DCD29-5323-50C4-AB06-32653C3A6FAF}"/>
              </a:ext>
            </a:extLst>
          </p:cNvPr>
          <p:cNvSpPr/>
          <p:nvPr/>
        </p:nvSpPr>
        <p:spPr>
          <a:xfrm>
            <a:off x="0" y="-1"/>
            <a:ext cx="3365770" cy="304357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# of Videos Removed From YouTube Annually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28B5D7-4C40-DAE9-0E18-F41E6CF1DA85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CB74C21-6136-05DC-1153-27F554395F1F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Helvetica" panose="020B0604020202020204" pitchFamily="34" charset="0"/>
                <a:ea typeface="+mn-ea"/>
                <a:cs typeface="Helvetica" panose="020B0604020202020204" pitchFamily="34" charset="0"/>
              </a:rPr>
              <a:t>Scan or click to access more transparency insights</a:t>
            </a:r>
          </a:p>
        </p:txBody>
      </p:sp>
      <p:pic>
        <p:nvPicPr>
          <p:cNvPr id="23" name="Picture 2">
            <a:hlinkClick r:id="rId11"/>
            <a:extLst>
              <a:ext uri="{FF2B5EF4-FFF2-40B4-BE49-F238E27FC236}">
                <a16:creationId xmlns:a16="http://schemas.microsoft.com/office/drawing/2014/main" id="{E9E32A38-EEBA-8573-9000-FAFED11A712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203447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A59D36AD-6E47-471E-AB92-7C7F47FC0F4A}"/>
</file>

<file path=customXml/itemProps2.xml><?xml version="1.0" encoding="utf-8"?>
<ds:datastoreItem xmlns:ds="http://schemas.openxmlformats.org/officeDocument/2006/customXml" ds:itemID="{448CE34F-99F0-4A31-8CBA-5095249B2058}"/>
</file>

<file path=customXml/itemProps3.xml><?xml version="1.0" encoding="utf-8"?>
<ds:datastoreItem xmlns:ds="http://schemas.openxmlformats.org/officeDocument/2006/customXml" ds:itemID="{1B75432E-09D7-4137-8366-40DAABF8211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131</Words>
  <Application>Microsoft Office PowerPoint</Application>
  <PresentationFormat>Widescreen</PresentationFormat>
  <Paragraphs>13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Aptos</vt:lpstr>
      <vt:lpstr>Aptos Display</vt:lpstr>
      <vt:lpstr>Arial</vt:lpstr>
      <vt:lpstr>Helvetica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2026-05-19T17:06:51Z</dcterms:created>
  <dcterms:modified xsi:type="dcterms:W3CDTF">2026-05-19T17:07:09Z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