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473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5-19T17:08:12.157" v="0"/>
      <pc:docMkLst>
        <pc:docMk/>
      </pc:docMkLst>
      <pc:sldChg chg="add">
        <pc:chgData name="Dylan Breger" userId="9b3da09f-10fe-42ec-9aa5-9fa2a3e9cc20" providerId="ADAL" clId="{F98534C6-B0C5-430B-9C0B-35D9871B4C23}" dt="2026-05-19T17:08:12.157" v="0"/>
        <pc:sldMkLst>
          <pc:docMk/>
          <pc:sldMk cId="547083289" sldId="2147474473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820449347382025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of Global Ad Fraud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D3C8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7DE-1E49-B408-AB40D1964F3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North
 America</c:v>
                </c:pt>
                <c:pt idx="1">
                  <c:v>Far East
 &amp; China</c:v>
                </c:pt>
                <c:pt idx="2">
                  <c:v>Western 
Europe</c:v>
                </c:pt>
                <c:pt idx="3">
                  <c:v>Central &amp; Eastern Europe</c:v>
                </c:pt>
                <c:pt idx="4">
                  <c:v>Rest of Asia-Pacific</c:v>
                </c:pt>
                <c:pt idx="5">
                  <c:v>Latin 
America</c:v>
                </c:pt>
                <c:pt idx="6">
                  <c:v>Indian Subcontinent</c:v>
                </c:pt>
                <c:pt idx="7">
                  <c:v>Africa &amp;
 Middle East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0.42</c:v>
                </c:pt>
                <c:pt idx="1">
                  <c:v>0.2</c:v>
                </c:pt>
                <c:pt idx="2">
                  <c:v>0.17</c:v>
                </c:pt>
                <c:pt idx="3">
                  <c:v>7.0000000000000007E-2</c:v>
                </c:pt>
                <c:pt idx="4">
                  <c:v>0.04</c:v>
                </c:pt>
                <c:pt idx="5">
                  <c:v>0.04</c:v>
                </c:pt>
                <c:pt idx="6">
                  <c:v>0.03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DE-1E49-B408-AB40D1964F3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% of World Pop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North
 America</c:v>
                </c:pt>
                <c:pt idx="1">
                  <c:v>Far East
 &amp; China</c:v>
                </c:pt>
                <c:pt idx="2">
                  <c:v>Western 
Europe</c:v>
                </c:pt>
                <c:pt idx="3">
                  <c:v>Central &amp; Eastern Europe</c:v>
                </c:pt>
                <c:pt idx="4">
                  <c:v>Rest of Asia-Pacific</c:v>
                </c:pt>
                <c:pt idx="5">
                  <c:v>Latin 
America</c:v>
                </c:pt>
                <c:pt idx="6">
                  <c:v>Indian Subcontinent</c:v>
                </c:pt>
                <c:pt idx="7">
                  <c:v>Africa &amp;
 Middle East</c:v>
                </c:pt>
              </c:strCache>
            </c:strRef>
          </c:cat>
          <c:val>
            <c:numRef>
              <c:f>Sheet1!$C$2:$C$9</c:f>
              <c:numCache>
                <c:formatCode>0%</c:formatCode>
                <c:ptCount val="8"/>
                <c:pt idx="0">
                  <c:v>0.05</c:v>
                </c:pt>
                <c:pt idx="1">
                  <c:v>0.21</c:v>
                </c:pt>
                <c:pt idx="2">
                  <c:v>0.06</c:v>
                </c:pt>
                <c:pt idx="3">
                  <c:v>0.04</c:v>
                </c:pt>
                <c:pt idx="4">
                  <c:v>0.16</c:v>
                </c:pt>
                <c:pt idx="5">
                  <c:v>0.08</c:v>
                </c:pt>
                <c:pt idx="6">
                  <c:v>0.21</c:v>
                </c:pt>
                <c:pt idx="7">
                  <c:v>0.16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6C-4B65-826F-127C6248E0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051286448"/>
        <c:axId val="1051273488"/>
      </c:barChart>
      <c:catAx>
        <c:axId val="1051286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051273488"/>
        <c:crosses val="autoZero"/>
        <c:auto val="1"/>
        <c:lblAlgn val="ctr"/>
        <c:lblOffset val="100"/>
        <c:noMultiLvlLbl val="0"/>
      </c:catAx>
      <c:valAx>
        <c:axId val="1051273488"/>
        <c:scaling>
          <c:orientation val="minMax"/>
          <c:max val="0.5"/>
        </c:scaling>
        <c:delete val="1"/>
        <c:axPos val="l"/>
        <c:numFmt formatCode="0%" sourceLinked="1"/>
        <c:majorTickMark val="out"/>
        <c:minorTickMark val="none"/>
        <c:tickLblPos val="nextTo"/>
        <c:crossAx val="1051286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2150301758979177"/>
          <c:y val="5.7329973118111027E-2"/>
          <c:w val="0.34303709392837162"/>
          <c:h val="6.8425304136008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1B146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8F1B7-3D8B-5D9B-7604-D24EFAF29C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81DE6C-E5DC-C5EC-A586-869DB02E5F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58B85A-B45A-D4E3-989C-9623950D3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FB3D-E176-4423-B77A-B006321BA1D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D83A55-60CA-51FE-73C5-07CDB9322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42E7E9-37FE-D7AE-82C1-832A3D02B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FDA3B-2248-4871-8D1D-A583E5C3B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134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10833-BF6C-E356-727C-726834BAD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B9E2DB-35A9-9F71-CA3E-A004C48EBF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E1D000-CD2A-C3A2-EA97-0E0A73B65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FB3D-E176-4423-B77A-B006321BA1D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7462C9-0B06-0DBB-297D-9BA1EA9CF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3F86E8-A44F-E877-4DF8-3200E8E3A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FDA3B-2248-4871-8D1D-A583E5C3B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492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1B187F-13A7-20D6-54AE-A0D479E475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F208EB-1436-7B06-4143-F677B1FDAD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F89C0-B290-9FF9-0111-EFDF36D4E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FB3D-E176-4423-B77A-B006321BA1D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FB454-C247-DCF8-013E-402BACB27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C4997-68B6-A8AC-64BF-2A5EEA260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FDA3B-2248-4871-8D1D-A583E5C3B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944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E0A35-1CBD-0AD8-222D-D401862A5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FD70B-EE25-E61A-1776-F3F3CB8B7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E418F9-8DC2-FB57-12FA-4F81F2124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FB3D-E176-4423-B77A-B006321BA1D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62E532-C857-80A6-BF76-7A762CF3B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CD12B-673C-EC80-2B6D-B9F68AF21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FDA3B-2248-4871-8D1D-A583E5C3B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09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8B4FB-9478-FC51-2BF3-DC2815C37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3C38BD-D670-CE88-F5D3-E14AA99F73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CED36-260E-E61B-7CEE-5B6FA5F67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FB3D-E176-4423-B77A-B006321BA1D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B86997-05FA-5484-CF60-56C882A14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7D13B6-5395-4E6B-C050-9A4CFB866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FDA3B-2248-4871-8D1D-A583E5C3B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218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54167-E31F-B21C-5AED-98286C9C0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7396AB-C9B0-65B2-B072-C75169FD1C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FE34C3-24B7-B1DA-4978-004C0490C9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EDCCD4-8F78-67CC-D9F1-C998AB9A3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FB3D-E176-4423-B77A-B006321BA1D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C99B00-A84D-E632-E3D1-E729D6396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1F80AE-1B52-A17E-4ED9-4CDD3DCEE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FDA3B-2248-4871-8D1D-A583E5C3B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538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BDB5F-2E51-4776-8BB0-86BD53C98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D5152E-B1F6-8D4E-30D1-23CEFE7083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EDE80E-F1E8-5148-A082-41772820BB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B31F0B-2F86-97C4-3F5D-191483EAF3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52411C-989C-A4A4-DD12-DFC7211734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16CC36-AA6F-E209-24F4-810B413C7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FB3D-E176-4423-B77A-B006321BA1D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500282-AD38-67ED-3E93-90107A6AE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C8164A-2E59-E5DB-A615-12A9C8331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FDA3B-2248-4871-8D1D-A583E5C3B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979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0B8C6C-8E1A-D498-51AC-01426FD01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EC5D6E-8359-E52D-61E5-0F9731EA7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FB3D-E176-4423-B77A-B006321BA1D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82CE6F-852A-79DE-B5D4-754548FA8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556C2E-2DBF-2C9E-9EE8-530F0A263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FDA3B-2248-4871-8D1D-A583E5C3B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331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D55272-9627-0612-49FA-386380BDF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FB3D-E176-4423-B77A-B006321BA1D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8C41FC-BDC0-33DA-7493-1CE048663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EB6EAE-8421-A0AB-42CC-7DF7BE359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FDA3B-2248-4871-8D1D-A583E5C3B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548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F5283-026E-A8A1-5C60-77EC07567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05920-E0C0-AA16-66E5-14FDAD7C3E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1760E1-F682-2FFA-87C6-498B2D2296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147A32-9469-95B4-2591-E2F1B0BB6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FB3D-E176-4423-B77A-B006321BA1D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3A78E6-8780-584E-3D96-62680A131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8EB504-C5F4-7C38-53C8-0A8EDBE39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FDA3B-2248-4871-8D1D-A583E5C3B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18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DFEAFB-4219-4C3B-8ECE-7498E6375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E406B0-EE2D-1EC4-D1A3-7D3DD422E3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40B36C-24A4-EA8E-9D37-1C3CBF48C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6E6D2A-B836-4F1F-2F6E-8B1EC53BE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FB3D-E176-4423-B77A-B006321BA1D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BCAB26-FDAE-5EB7-9735-37148DEF2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5D0F09-5274-D40E-E19F-17E1E00DA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FDA3B-2248-4871-8D1D-A583E5C3B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657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2FFB4D-0D0E-C88D-BA94-0604F0323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67701F-8246-75B4-1C09-F633DDE7B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C1B5BC-5B4F-0555-FC43-B5675B6877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B7FB3D-E176-4423-B77A-B006321BA1D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3E157C-805C-A1F8-4963-F441E065CA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1CEFE2-FBB7-D5E1-3C48-0B609C353C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1FDA3B-2248-4871-8D1D-A583E5C3B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832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7" Type="http://schemas.openxmlformats.org/officeDocument/2006/relationships/hyperlink" Target="https://thevab.com/insight/uncovering-20-fallacies-realities-audience-advertising-content?utm_source=grab-and-go&amp;utm_medium=vab-insights&amp;utm_campaign=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2.png"/><Relationship Id="rId4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2A733-CE3F-3030-1481-72D3E28B5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89F0CF2-6355-A18B-BDD0-62D584EE52B4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505874-CF9A-F446-CF7D-098AA63A89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3435A50-F1BD-63E9-1345-50A9E867A8D5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12B2482-7A2C-B54E-7AE2-75844CFAFE60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AFAC448-B791-800D-0C63-B953237B5D94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ad fraud insights</a:t>
            </a:r>
          </a:p>
        </p:txBody>
      </p:sp>
      <p:pic>
        <p:nvPicPr>
          <p:cNvPr id="16" name="Picture 2">
            <a:hlinkClick r:id="rId4"/>
            <a:extLst>
              <a:ext uri="{FF2B5EF4-FFF2-40B4-BE49-F238E27FC236}">
                <a16:creationId xmlns:a16="http://schemas.microsoft.com/office/drawing/2014/main" id="{D0CD603B-A76B-7171-5FA0-E92A3D7D14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7895B13-0B4A-AA9A-32ED-21C7129D90AD}"/>
              </a:ext>
            </a:extLst>
          </p:cNvPr>
          <p:cNvSpPr/>
          <p:nvPr/>
        </p:nvSpPr>
        <p:spPr>
          <a:xfrm>
            <a:off x="1" y="0"/>
            <a:ext cx="2501899" cy="265013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Global Digital Ad Fraud by Region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41492D-76B2-48AC-C661-8491A8D52037}"/>
              </a:ext>
            </a:extLst>
          </p:cNvPr>
          <p:cNvSpPr/>
          <p:nvPr/>
        </p:nvSpPr>
        <p:spPr>
          <a:xfrm>
            <a:off x="244929" y="445295"/>
            <a:ext cx="10023023" cy="89255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North </a:t>
            </a:r>
            <a:r>
              <a:rPr lang="en-US" sz="2600" b="1">
                <a:solidFill>
                  <a:srgbClr val="1B1464"/>
                </a:solidFill>
                <a:latin typeface="Arial"/>
                <a:cs typeface="Arial"/>
              </a:rPr>
              <a:t>America is the primary target for global digital ad fraud as it’s share far exceeds it’s percent of the world’s population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58A4764E-069E-63B2-A9A0-DA36AD57DB64}"/>
              </a:ext>
            </a:extLst>
          </p:cNvPr>
          <p:cNvGraphicFramePr/>
          <p:nvPr/>
        </p:nvGraphicFramePr>
        <p:xfrm>
          <a:off x="361951" y="2036373"/>
          <a:ext cx="11517734" cy="3987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D61337-3CCA-C13D-F0C2-AB7D46B71404}"/>
              </a:ext>
            </a:extLst>
          </p:cNvPr>
          <p:cNvSpPr txBox="1"/>
          <p:nvPr/>
        </p:nvSpPr>
        <p:spPr>
          <a:xfrm>
            <a:off x="-1" y="1825415"/>
            <a:ext cx="12170481" cy="336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2028 Forecasted % of Global Digital Ad Fraud vs. World Population by Region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A03A84-7E8E-7739-7814-DC72E7228AF4}"/>
              </a:ext>
            </a:extLst>
          </p:cNvPr>
          <p:cNvSpPr txBox="1"/>
          <p:nvPr/>
        </p:nvSpPr>
        <p:spPr>
          <a:xfrm>
            <a:off x="461688" y="6043486"/>
            <a:ext cx="1170879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Juniper Research – Analyzed data sets from 78,000 unique sources. Reviewed data from 45 countries in 8 key regions. July 2024. *United Nations Data.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World Population Prospects,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October 2024.</a:t>
            </a:r>
          </a:p>
        </p:txBody>
      </p:sp>
      <p:sp>
        <p:nvSpPr>
          <p:cNvPr id="7" name="TextBox 6">
            <a:hlinkClick r:id="rId7"/>
            <a:extLst>
              <a:ext uri="{FF2B5EF4-FFF2-40B4-BE49-F238E27FC236}">
                <a16:creationId xmlns:a16="http://schemas.microsoft.com/office/drawing/2014/main" id="{813588F8-F9C3-D16D-EA73-87C241585B22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related content from VAB,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Illusions of the Internet: Uncovering the Fallacies &amp; Realities of Audience, Advertising &amp; Content</a:t>
            </a:r>
            <a:r>
              <a:rPr kumimoji="0" lang="en-US" sz="1100" b="1" i="1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</a:t>
            </a:r>
            <a:endParaRPr kumimoji="0" lang="en-US" sz="1100" b="1" i="1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0832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351E89D-1B19-433E-B658-4A7E719253D8}"/>
</file>

<file path=customXml/itemProps2.xml><?xml version="1.0" encoding="utf-8"?>
<ds:datastoreItem xmlns:ds="http://schemas.openxmlformats.org/officeDocument/2006/customXml" ds:itemID="{D2C159D1-22A9-4495-A4A0-C6FEAF4CCFF5}"/>
</file>

<file path=customXml/itemProps3.xml><?xml version="1.0" encoding="utf-8"?>
<ds:datastoreItem xmlns:ds="http://schemas.openxmlformats.org/officeDocument/2006/customXml" ds:itemID="{434A6258-86AA-4FE3-9BD9-A8359CC6089B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122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2026-05-19T17:06:40Z</dcterms:created>
  <dcterms:modified xsi:type="dcterms:W3CDTF">2026-05-19T17:08:20Z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