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theme/theme2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3"/>
  </p:notesMasterIdLst>
  <p:sldIdLst>
    <p:sldId id="2147474558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microsoft.com/office/2016/11/relationships/changesInfo" Target="changesInfos/changesInfo1.xml"/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11" Type="http://schemas.openxmlformats.org/officeDocument/2006/relationships/customXml" Target="../customXml/item3.xml"/><Relationship Id="rId5" Type="http://schemas.openxmlformats.org/officeDocument/2006/relationships/viewProps" Target="viewProps.xml"/><Relationship Id="rId10" Type="http://schemas.openxmlformats.org/officeDocument/2006/relationships/customXml" Target="../customXml/item2.xml"/><Relationship Id="rId4" Type="http://schemas.openxmlformats.org/officeDocument/2006/relationships/presProps" Target="presProps.xml"/><Relationship Id="rId9" Type="http://schemas.openxmlformats.org/officeDocument/2006/relationships/customXml" Target="../customXml/item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rivarshita  Yellapragada" userId="2d5dca5b-d530-4142-a823-e7259ea8f30d" providerId="ADAL" clId="{A7436DCF-51B4-41B7-B526-0AD048CD2C4D}"/>
    <pc:docChg chg="addSld modSld">
      <pc:chgData name="Srivarshita  Yellapragada" userId="2d5dca5b-d530-4142-a823-e7259ea8f30d" providerId="ADAL" clId="{A7436DCF-51B4-41B7-B526-0AD048CD2C4D}" dt="2026-08-17T17:15:05.610" v="0"/>
      <pc:docMkLst>
        <pc:docMk/>
      </pc:docMkLst>
      <pc:sldChg chg="add">
        <pc:chgData name="Srivarshita  Yellapragada" userId="2d5dca5b-d530-4142-a823-e7259ea8f30d" providerId="ADAL" clId="{A7436DCF-51B4-41B7-B526-0AD048CD2C4D}" dt="2026-08-17T17:15:05.610" v="0"/>
        <pc:sldMkLst>
          <pc:docMk/>
          <pc:sldMk cId="2345977789" sldId="2147474558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4366317677008632"/>
          <c:y val="3.325006140669895E-2"/>
          <c:w val="0.51419049300580655"/>
          <c:h val="0.96674993859330105"/>
        </c:manualLayout>
      </c:layout>
      <c:barChart>
        <c:barDir val="bar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Series 1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solidFill>
                <a:srgbClr val="00BF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DDE0-164E-AB60-90395094C787}"/>
              </c:ext>
            </c:extLst>
          </c:dPt>
          <c:dPt>
            <c:idx val="1"/>
            <c:invertIfNegative val="0"/>
            <c:bubble3D val="0"/>
            <c:spPr>
              <a:solidFill>
                <a:srgbClr val="00BF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DE0-164E-AB60-90395094C787}"/>
              </c:ext>
            </c:extLst>
          </c:dPt>
          <c:dPt>
            <c:idx val="3"/>
            <c:invertIfNegative val="0"/>
            <c:bubble3D val="0"/>
            <c:spPr>
              <a:solidFill>
                <a:srgbClr val="00BF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4-DDE0-164E-AB60-90395094C787}"/>
              </c:ext>
            </c:extLst>
          </c:dPt>
          <c:dPt>
            <c:idx val="4"/>
            <c:invertIfNegative val="0"/>
            <c:bubble3D val="0"/>
            <c:spPr>
              <a:solidFill>
                <a:srgbClr val="00BF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8-DDE0-164E-AB60-90395094C787}"/>
              </c:ext>
            </c:extLst>
          </c:dPt>
          <c:dPt>
            <c:idx val="5"/>
            <c:invertIfNegative val="0"/>
            <c:bubble3D val="0"/>
            <c:spPr>
              <a:solidFill>
                <a:srgbClr val="00BF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DE0-164E-AB60-90395094C787}"/>
              </c:ext>
            </c:extLst>
          </c:dPt>
          <c:dPt>
            <c:idx val="6"/>
            <c:invertIfNegative val="0"/>
            <c:bubble3D val="0"/>
            <c:spPr>
              <a:solidFill>
                <a:srgbClr val="00BFF2"/>
              </a:solid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6-DDE0-164E-AB60-90395094C787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800" b="1" i="0" u="none" strike="noStrike" kern="1200" baseline="0">
                    <a:solidFill>
                      <a:srgbClr val="1B1464"/>
                    </a:solidFill>
                    <a:latin typeface="Arial" panose="020B0604020202020204" pitchFamily="34" charset="0"/>
                    <a:ea typeface="+mn-ea"/>
                    <a:cs typeface="Arial" panose="020B0604020202020204" pitchFamily="34" charset="0"/>
                  </a:defRPr>
                </a:pPr>
                <a:endParaRPr lang="en-US"/>
              </a:p>
            </c:txPr>
            <c:dLblPos val="outEnd"/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Sheet1!$A$2:$A$8</c:f>
              <c:strCache>
                <c:ptCount val="7"/>
                <c:pt idx="0">
                  <c:v>Improved audience targeting and verification</c:v>
                </c:pt>
                <c:pt idx="1">
                  <c:v>Increased content/performance transparency</c:v>
                </c:pt>
                <c:pt idx="2">
                  <c:v>Consistent measurement across platforms</c:v>
                </c:pt>
                <c:pt idx="3">
                  <c:v>Increased control over reach and frequency</c:v>
                </c:pt>
                <c:pt idx="4">
                  <c:v>Increased control over content alignment</c:v>
                </c:pt>
                <c:pt idx="5">
                  <c:v>Increased programmatic inventory available</c:v>
                </c:pt>
                <c:pt idx="6">
                  <c:v>Standardized technology and reporting</c:v>
                </c:pt>
              </c:strCache>
            </c:strRef>
          </c:cat>
          <c:val>
            <c:numRef>
              <c:f>Sheet1!$B$2:$B$8</c:f>
              <c:numCache>
                <c:formatCode>0%</c:formatCode>
                <c:ptCount val="7"/>
                <c:pt idx="0">
                  <c:v>0.47</c:v>
                </c:pt>
                <c:pt idx="1">
                  <c:v>0.41</c:v>
                </c:pt>
                <c:pt idx="2">
                  <c:v>0.39</c:v>
                </c:pt>
                <c:pt idx="3">
                  <c:v>0.36</c:v>
                </c:pt>
                <c:pt idx="4">
                  <c:v>0.35</c:v>
                </c:pt>
                <c:pt idx="5">
                  <c:v>0.33</c:v>
                </c:pt>
                <c:pt idx="6">
                  <c:v>0.31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DDE0-164E-AB60-90395094C787}"/>
            </c:ext>
          </c:extLst>
        </c:ser>
        <c:dLbls>
          <c:dLblPos val="outEnd"/>
          <c:showLegendKey val="0"/>
          <c:showVal val="1"/>
          <c:showCatName val="0"/>
          <c:showSerName val="0"/>
          <c:showPercent val="0"/>
          <c:showBubbleSize val="0"/>
        </c:dLbls>
        <c:gapWidth val="100"/>
        <c:axId val="679390144"/>
        <c:axId val="1138185920"/>
      </c:barChart>
      <c:catAx>
        <c:axId val="679390144"/>
        <c:scaling>
          <c:orientation val="maxMin"/>
        </c:scaling>
        <c:delete val="0"/>
        <c:axPos val="l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F1A6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 algn="r">
              <a:defRPr sz="1300" b="0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138185920"/>
        <c:crosses val="autoZero"/>
        <c:auto val="1"/>
        <c:lblAlgn val="ctr"/>
        <c:lblOffset val="100"/>
        <c:noMultiLvlLbl val="0"/>
      </c:catAx>
      <c:valAx>
        <c:axId val="1138185920"/>
        <c:scaling>
          <c:orientation val="minMax"/>
        </c:scaling>
        <c:delete val="1"/>
        <c:axPos val="t"/>
        <c:numFmt formatCode="0%" sourceLinked="1"/>
        <c:majorTickMark val="none"/>
        <c:minorTickMark val="none"/>
        <c:tickLblPos val="nextTo"/>
        <c:crossAx val="67939014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16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71531BBC-0C61-4975-8019-EDAB28B4695B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67805B0-EA52-472C-BDDC-61C092B4447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4396843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5945C460-F1C7-47B5-B7A9-606210A0258C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67553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2C99B4A-4761-8422-84D1-54DC870EA26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725D0018-B5CE-5B6C-1EE2-48F8AD8C1300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E3C2699-1B97-95DF-AEAC-14CA67795C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D264D-A159-4236-A01A-5A4BC59E5D82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292E3DE4-09A8-7722-04FB-7F02E5B5569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3B74A52F-8589-AA68-8DF5-1E1FDBFFF32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B2AF9-6D6F-4189-9A50-8E1EF6EF2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830990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CD26B94-21BE-C54E-08A3-08ECAC92D65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DE8FA43-1EBD-FC70-2534-347E3EBC32B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E01F0E5-5702-5D4A-B9D9-723975FB966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D264D-A159-4236-A01A-5A4BC59E5D82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4C618545-A0F4-51C5-349C-42CD6EC714B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BAF2ECD-EE07-2C9F-B4C3-7983DAF7D48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B2AF9-6D6F-4189-9A50-8E1EF6EF2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8820966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9BCEFA86-3540-0A99-F0C9-7088E9FC56DD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E49B03C-EEC9-F4D5-A198-4BF66E058A3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34DE70A-2C22-FB57-EDAF-F4E890A3CD4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D264D-A159-4236-A01A-5A4BC59E5D82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8EA2924E-6839-0DBE-B224-17136DB9887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AF245EC2-6D25-3F24-4E2D-895374365AF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B2AF9-6D6F-4189-9A50-8E1EF6EF2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69393146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58395C2-E355-AC7B-20BA-CE4CCA52D54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44A64E0-2963-1435-BBD4-951EA0479C5C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D2A7F84-5F82-6BC3-1318-1E6AB97B39F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D264D-A159-4236-A01A-5A4BC59E5D82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EA05924-EBBB-1248-1853-EB66B2BE073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2A8B97E-4F84-D793-516C-89117E3AFE9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B2AF9-6D6F-4189-9A50-8E1EF6EF2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686566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D70A05E-8B7F-ABB3-B683-D10F298C5EF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6F28014C-8C7A-96A2-6FD9-C05867FE0973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B2BD91-5DC8-3A55-EB80-B08E178E447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D264D-A159-4236-A01A-5A4BC59E5D82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37922BE5-9930-9DAA-91EF-B510945BE325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DC602F8E-2A01-059D-ABDD-F7EF477EEC1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B2AF9-6D6F-4189-9A50-8E1EF6EF2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777218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BA40BADD-E02D-F9D3-4C6A-E41F920745E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4D6BB75-0C61-DF31-CA3E-831F8F4C065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0A2BAE46-1415-A9A7-FBE4-E6689A258FD5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AE204C5-3A9D-6BF1-5AC9-0A36DC7FF2A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D264D-A159-4236-A01A-5A4BC59E5D82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B4E5B031-E153-25E6-B836-F34349AE049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28A80F11-46E6-B6FA-243C-C4599AE0764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B2AF9-6D6F-4189-9A50-8E1EF6EF2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503796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4CB9A57-38E5-AA6B-3B33-D937B1FFC478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548CE200-86EC-972C-92E2-8BC04EEF3AA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96BD68B9-4DAA-59CB-BB63-6D7C517D06A2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42A481D6-F1C0-48FA-0CB6-0D69E20283E7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5C9EECC-5775-171A-EA85-7524F4C3489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B690A66A-5199-3826-2EA0-A1F0BFEB199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D264D-A159-4236-A01A-5A4BC59E5D82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B27AF37C-3039-0E5D-470B-3526BB10BEF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012379C1-CE36-F3DA-2389-0BC3D0A8C5A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B2AF9-6D6F-4189-9A50-8E1EF6EF2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3090506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AC16474-DF2E-A1CF-FC23-7ABF98D123AB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CB546F8D-DA9F-DB36-D3BB-6F021933A33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D264D-A159-4236-A01A-5A4BC59E5D82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AF6B13CD-D959-00BF-95A6-020AF47E74B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BCAF277D-7CDF-D0E7-C067-43E19A8DE87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B2AF9-6D6F-4189-9A50-8E1EF6EF2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4708151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0DA51610-86ED-8850-AFA0-816A78773ED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D264D-A159-4236-A01A-5A4BC59E5D82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5DF9567C-0607-CC92-A337-7A095638406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4A9664BA-2AF3-3192-AF4F-7FD40523CAD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B2AF9-6D6F-4189-9A50-8E1EF6EF2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3051852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62E1D92-73CA-5573-60EA-1D356EAAAB0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F45FE020-AFFA-2866-93E7-2172D25500D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636EB98F-F66E-D679-62F1-B50975CA07D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8C8F10D-EE3D-3859-ECE0-2125F162C38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D264D-A159-4236-A01A-5A4BC59E5D82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6A8CD020-E824-D8C5-07AA-E0944EFA8296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103FDE50-337E-E99B-1095-0588A0BCB94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B2AF9-6D6F-4189-9A50-8E1EF6EF2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8524322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2C84859-08BA-73D4-CBE1-B8B2F1675CE2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D42E7377-A073-87A4-4EB6-BADAB369512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A5F3C888-C0F9-E436-C435-A28C0F999DD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41656177-318E-E34B-9FEF-F6F7D1F774D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45D264D-A159-4236-A01A-5A4BC59E5D82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20323E2F-EB4B-65AE-675E-586D97F5E10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8EA2CD6-8564-652A-F3D8-B5E8C278EBB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08B2AF9-6D6F-4189-9A50-8E1EF6EF2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601443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7F9ED3C0-42FA-343E-7C88-4EEAE2F1D50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36CB53C-AA5E-EF5B-97AF-F2ECAAEF963B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DC99033-101B-0204-FAA7-069AF960B9F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645D264D-A159-4236-A01A-5A4BC59E5D82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42EC9D7-7F1B-A0E8-F342-C93214B8091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F41BF8A-064D-1D26-6BBB-0B5670AF33D4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508B2AF9-6D6F-4189-9A50-8E1EF6EF26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5712796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chart" Target="../charts/chart1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2.png"/><Relationship Id="rId5" Type="http://schemas.openxmlformats.org/officeDocument/2006/relationships/hyperlink" Target="https://thevab.com/signin?utm_source=grab-and-go&amp;utm_medium=vab-insights&amp;utm_campaign=" TargetMode="External"/><Relationship Id="rId4" Type="http://schemas.openxmlformats.org/officeDocument/2006/relationships/hyperlink" Target="https://thevab.com/insights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6206AEE9-0A8D-96FA-438F-9FFADA4D9964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2">
            <a:extLst>
              <a:ext uri="{FF2B5EF4-FFF2-40B4-BE49-F238E27FC236}">
                <a16:creationId xmlns:a16="http://schemas.microsoft.com/office/drawing/2014/main" id="{AA2EC58C-B631-8350-E3FD-D67916EC98AC}"/>
              </a:ext>
            </a:extLst>
          </p:cNvPr>
          <p:cNvSpPr>
            <a:spLocks/>
          </p:cNvSpPr>
          <p:nvPr/>
        </p:nvSpPr>
        <p:spPr>
          <a:xfrm>
            <a:off x="-21518" y="1698782"/>
            <a:ext cx="3841788" cy="5170157"/>
          </a:xfrm>
          <a:prstGeom prst="rect">
            <a:avLst/>
          </a:prstGeom>
          <a:solidFill>
            <a:srgbClr val="1B146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Rectangle 6">
            <a:extLst>
              <a:ext uri="{FF2B5EF4-FFF2-40B4-BE49-F238E27FC236}">
                <a16:creationId xmlns:a16="http://schemas.microsoft.com/office/drawing/2014/main" id="{8BE068C9-3168-2027-5E0E-C75098EF5D9C}"/>
              </a:ext>
            </a:extLst>
          </p:cNvPr>
          <p:cNvSpPr>
            <a:spLocks/>
          </p:cNvSpPr>
          <p:nvPr/>
        </p:nvSpPr>
        <p:spPr>
          <a:xfrm>
            <a:off x="3799730" y="1698993"/>
            <a:ext cx="839226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pic>
        <p:nvPicPr>
          <p:cNvPr id="8" name="Picture 7">
            <a:extLst>
              <a:ext uri="{FF2B5EF4-FFF2-40B4-BE49-F238E27FC236}">
                <a16:creationId xmlns:a16="http://schemas.microsoft.com/office/drawing/2014/main" id="{65568063-9E6F-D5FC-1471-13C0751EF2F4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9" name="Rectangle 8">
            <a:extLst>
              <a:ext uri="{FF2B5EF4-FFF2-40B4-BE49-F238E27FC236}">
                <a16:creationId xmlns:a16="http://schemas.microsoft.com/office/drawing/2014/main" id="{C5605D1F-FFCE-AFB1-800F-ECC40CF2F23B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4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310020D6-1BF4-0BFD-C015-FF190B86F2F6}"/>
              </a:ext>
            </a:extLst>
          </p:cNvPr>
          <p:cNvSpPr txBox="1"/>
          <p:nvPr/>
        </p:nvSpPr>
        <p:spPr>
          <a:xfrm>
            <a:off x="3810000" y="1867597"/>
            <a:ext cx="8392269" cy="338554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 sz="1800" b="1" i="0" u="sng" strike="noStrike" kern="1200" spc="0" baseline="0">
                <a:solidFill>
                  <a:srgbClr val="1B1464"/>
                </a:solidFill>
                <a:latin typeface="Helvetica normal"/>
                <a:ea typeface="+mn-ea"/>
                <a:cs typeface="+mn-cs"/>
              </a:defRPr>
            </a:pPr>
            <a:r>
              <a:rPr kumimoji="0" lang="en-US" sz="1600" b="1" i="0" u="sng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What Would Encourage Marketers to Increase Their CTV Spend?</a:t>
            </a:r>
          </a:p>
        </p:txBody>
      </p:sp>
      <p:sp>
        <p:nvSpPr>
          <p:cNvPr id="12" name="Rectangle 11">
            <a:extLst>
              <a:ext uri="{FF2B5EF4-FFF2-40B4-BE49-F238E27FC236}">
                <a16:creationId xmlns:a16="http://schemas.microsoft.com/office/drawing/2014/main" id="{18E15E06-5BFE-0595-D170-CD5A3233CDCE}"/>
              </a:ext>
            </a:extLst>
          </p:cNvPr>
          <p:cNvSpPr/>
          <p:nvPr/>
        </p:nvSpPr>
        <p:spPr>
          <a:xfrm>
            <a:off x="0" y="0"/>
            <a:ext cx="2514600" cy="321228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1200" dirty="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CTV Marketing Investment Drivers</a:t>
            </a:r>
            <a:endParaRPr kumimoji="0" lang="en-US" sz="1200" b="0" i="0" u="none" strike="noStrike" kern="1200" cap="none" spc="0" normalizeH="0" baseline="0" noProof="0" dirty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9892087B-BEAC-1B3D-AA6B-04C81D31EF78}"/>
              </a:ext>
            </a:extLst>
          </p:cNvPr>
          <p:cNvSpPr/>
          <p:nvPr/>
        </p:nvSpPr>
        <p:spPr>
          <a:xfrm>
            <a:off x="75405" y="440921"/>
            <a:ext cx="10421145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F1A62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To increase CTV spend, </a:t>
            </a:r>
            <a:r>
              <a:rPr lang="en-US" sz="2600" b="1">
                <a:solidFill>
                  <a:srgbClr val="1F1A62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marketers want improved audience targeting, increased transparency and consistent measurement</a:t>
            </a:r>
            <a:endParaRPr kumimoji="0" lang="en-US" sz="2600" b="1" i="0" u="none" strike="noStrike" kern="1200" cap="none" spc="0" normalizeH="0" baseline="0" noProof="0">
              <a:ln>
                <a:noFill/>
              </a:ln>
              <a:solidFill>
                <a:srgbClr val="1F1A62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BE328B73-F4C4-5361-2D11-2D8C49481FA1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0840AEE5-3720-46C0-ABED-56A35A50EB53}"/>
              </a:ext>
            </a:extLst>
          </p:cNvPr>
          <p:cNvSpPr txBox="1"/>
          <p:nvPr/>
        </p:nvSpPr>
        <p:spPr>
          <a:xfrm>
            <a:off x="10233660" y="290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Scan or click to access more CTV insights</a:t>
            </a:r>
          </a:p>
        </p:txBody>
      </p:sp>
      <p:pic>
        <p:nvPicPr>
          <p:cNvPr id="16" name="Picture 2">
            <a:hlinkClick r:id="rId5"/>
            <a:extLst>
              <a:ext uri="{FF2B5EF4-FFF2-40B4-BE49-F238E27FC236}">
                <a16:creationId xmlns:a16="http://schemas.microsoft.com/office/drawing/2014/main" id="{CBA8B3E0-0778-9552-02D8-8804693F4047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6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9E028C53-A48F-8760-D2D7-CCC8A3907D9E}"/>
              </a:ext>
            </a:extLst>
          </p:cNvPr>
          <p:cNvGraphicFramePr/>
          <p:nvPr/>
        </p:nvGraphicFramePr>
        <p:xfrm>
          <a:off x="4013179" y="2268020"/>
          <a:ext cx="7985910" cy="398952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  <p:sp>
        <p:nvSpPr>
          <p:cNvPr id="19" name="TextBox 18">
            <a:extLst>
              <a:ext uri="{FF2B5EF4-FFF2-40B4-BE49-F238E27FC236}">
                <a16:creationId xmlns:a16="http://schemas.microsoft.com/office/drawing/2014/main" id="{C1E52FFD-8186-89C6-FB73-5BE4CE85B266}"/>
              </a:ext>
            </a:extLst>
          </p:cNvPr>
          <p:cNvSpPr txBox="1"/>
          <p:nvPr/>
        </p:nvSpPr>
        <p:spPr>
          <a:xfrm>
            <a:off x="4013179" y="6327434"/>
            <a:ext cx="815730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Source: </a:t>
            </a:r>
            <a:r>
              <a:rPr kumimoji="0" lang="en-US" sz="800" b="0" i="0" u="none" strike="noStrike" kern="1200" cap="none" spc="0" normalizeH="0" baseline="0" noProof="0" err="1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DoubleVerify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</a:t>
            </a:r>
            <a:r>
              <a:rPr kumimoji="0" lang="en-US" sz="800" b="0" i="1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Must-CTV Streaming’s Shift From Promise to Performance</a:t>
            </a:r>
            <a:r>
              <a:rPr kumimoji="0" lang="en-US" sz="800" b="0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, May 2026.</a:t>
            </a:r>
          </a:p>
        </p:txBody>
      </p:sp>
      <p:sp>
        <p:nvSpPr>
          <p:cNvPr id="21" name="TextBox 20">
            <a:extLst>
              <a:ext uri="{FF2B5EF4-FFF2-40B4-BE49-F238E27FC236}">
                <a16:creationId xmlns:a16="http://schemas.microsoft.com/office/drawing/2014/main" id="{2FC11806-A8D2-B2FA-709B-DF2BF4036541}"/>
              </a:ext>
            </a:extLst>
          </p:cNvPr>
          <p:cNvSpPr txBox="1"/>
          <p:nvPr/>
        </p:nvSpPr>
        <p:spPr>
          <a:xfrm>
            <a:off x="111162" y="1895515"/>
            <a:ext cx="3576429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Which New CTV Capabilities</a:t>
            </a:r>
            <a:br>
              <a:rPr lang="en-US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</a:br>
            <a:r>
              <a:rPr lang="en-US" sz="1600" b="1">
                <a:solidFill>
                  <a:schemeClr val="bg1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Are Marketers Interested In?</a:t>
            </a:r>
          </a:p>
        </p:txBody>
      </p:sp>
      <p:sp>
        <p:nvSpPr>
          <p:cNvPr id="22" name="Rectangle: Rounded Corners 21">
            <a:extLst>
              <a:ext uri="{FF2B5EF4-FFF2-40B4-BE49-F238E27FC236}">
                <a16:creationId xmlns:a16="http://schemas.microsoft.com/office/drawing/2014/main" id="{76B68320-3E53-F4A1-2DD0-14F9450E02F7}"/>
              </a:ext>
            </a:extLst>
          </p:cNvPr>
          <p:cNvSpPr/>
          <p:nvPr/>
        </p:nvSpPr>
        <p:spPr>
          <a:xfrm>
            <a:off x="576146" y="2622819"/>
            <a:ext cx="2646460" cy="834374"/>
          </a:xfrm>
          <a:prstGeom prst="roundRect">
            <a:avLst/>
          </a:prstGeom>
          <a:solidFill>
            <a:schemeClr val="bg1"/>
          </a:solidFill>
          <a:ln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TextBox 22">
            <a:extLst>
              <a:ext uri="{FF2B5EF4-FFF2-40B4-BE49-F238E27FC236}">
                <a16:creationId xmlns:a16="http://schemas.microsoft.com/office/drawing/2014/main" id="{34E2474C-7E5B-503A-31A8-B52781F0FE02}"/>
              </a:ext>
            </a:extLst>
          </p:cNvPr>
          <p:cNvSpPr txBox="1"/>
          <p:nvPr/>
        </p:nvSpPr>
        <p:spPr>
          <a:xfrm>
            <a:off x="576146" y="2593730"/>
            <a:ext cx="26464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52%</a:t>
            </a:r>
          </a:p>
          <a:p>
            <a:pPr algn="ctr"/>
            <a:r>
              <a:rPr lang="en-US" b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Precise Targeting</a:t>
            </a:r>
          </a:p>
        </p:txBody>
      </p:sp>
      <p:sp>
        <p:nvSpPr>
          <p:cNvPr id="53" name="Rectangle: Rounded Corners 52">
            <a:extLst>
              <a:ext uri="{FF2B5EF4-FFF2-40B4-BE49-F238E27FC236}">
                <a16:creationId xmlns:a16="http://schemas.microsoft.com/office/drawing/2014/main" id="{713F1016-9373-19C3-C28A-632452A141A1}"/>
              </a:ext>
            </a:extLst>
          </p:cNvPr>
          <p:cNvSpPr/>
          <p:nvPr/>
        </p:nvSpPr>
        <p:spPr>
          <a:xfrm>
            <a:off x="576146" y="3578027"/>
            <a:ext cx="2646460" cy="834374"/>
          </a:xfrm>
          <a:prstGeom prst="roundRect">
            <a:avLst/>
          </a:prstGeom>
          <a:solidFill>
            <a:schemeClr val="bg1"/>
          </a:solidFill>
          <a:ln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5" name="TextBox 54">
            <a:extLst>
              <a:ext uri="{FF2B5EF4-FFF2-40B4-BE49-F238E27FC236}">
                <a16:creationId xmlns:a16="http://schemas.microsoft.com/office/drawing/2014/main" id="{701440E3-E131-50C1-56E2-65BCDFF0D263}"/>
              </a:ext>
            </a:extLst>
          </p:cNvPr>
          <p:cNvSpPr txBox="1"/>
          <p:nvPr/>
        </p:nvSpPr>
        <p:spPr>
          <a:xfrm>
            <a:off x="576146" y="3548938"/>
            <a:ext cx="26464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37%</a:t>
            </a:r>
          </a:p>
          <a:p>
            <a:pPr algn="ctr"/>
            <a:r>
              <a:rPr lang="en-US" b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 Verification</a:t>
            </a:r>
          </a:p>
        </p:txBody>
      </p:sp>
      <p:sp>
        <p:nvSpPr>
          <p:cNvPr id="65" name="Rectangle: Rounded Corners 64">
            <a:extLst>
              <a:ext uri="{FF2B5EF4-FFF2-40B4-BE49-F238E27FC236}">
                <a16:creationId xmlns:a16="http://schemas.microsoft.com/office/drawing/2014/main" id="{00500E40-D80D-50D1-081C-CB7E0EB7AEF4}"/>
              </a:ext>
            </a:extLst>
          </p:cNvPr>
          <p:cNvSpPr/>
          <p:nvPr/>
        </p:nvSpPr>
        <p:spPr>
          <a:xfrm>
            <a:off x="576146" y="4508763"/>
            <a:ext cx="2646460" cy="834374"/>
          </a:xfrm>
          <a:prstGeom prst="roundRect">
            <a:avLst/>
          </a:prstGeom>
          <a:solidFill>
            <a:schemeClr val="bg1"/>
          </a:solidFill>
          <a:ln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7" name="TextBox 66">
            <a:extLst>
              <a:ext uri="{FF2B5EF4-FFF2-40B4-BE49-F238E27FC236}">
                <a16:creationId xmlns:a16="http://schemas.microsoft.com/office/drawing/2014/main" id="{20C41D13-F2AD-DC1B-83AA-31BF429B317D}"/>
              </a:ext>
            </a:extLst>
          </p:cNvPr>
          <p:cNvSpPr txBox="1"/>
          <p:nvPr/>
        </p:nvSpPr>
        <p:spPr>
          <a:xfrm>
            <a:off x="576146" y="4479674"/>
            <a:ext cx="26464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35%</a:t>
            </a:r>
          </a:p>
          <a:p>
            <a:pPr algn="ctr"/>
            <a:r>
              <a:rPr lang="en-US" b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MMM &amp; Attribution</a:t>
            </a:r>
          </a:p>
        </p:txBody>
      </p:sp>
      <p:sp>
        <p:nvSpPr>
          <p:cNvPr id="69" name="Rectangle: Rounded Corners 68">
            <a:extLst>
              <a:ext uri="{FF2B5EF4-FFF2-40B4-BE49-F238E27FC236}">
                <a16:creationId xmlns:a16="http://schemas.microsoft.com/office/drawing/2014/main" id="{9ACFB7F6-9071-E230-8063-DBD118BC5F2F}"/>
              </a:ext>
            </a:extLst>
          </p:cNvPr>
          <p:cNvSpPr/>
          <p:nvPr/>
        </p:nvSpPr>
        <p:spPr>
          <a:xfrm>
            <a:off x="576146" y="5463971"/>
            <a:ext cx="2646460" cy="834374"/>
          </a:xfrm>
          <a:prstGeom prst="roundRect">
            <a:avLst/>
          </a:prstGeom>
          <a:solidFill>
            <a:schemeClr val="bg1"/>
          </a:solidFill>
          <a:ln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1" name="TextBox 70">
            <a:extLst>
              <a:ext uri="{FF2B5EF4-FFF2-40B4-BE49-F238E27FC236}">
                <a16:creationId xmlns:a16="http://schemas.microsoft.com/office/drawing/2014/main" id="{D654059C-E017-0D39-E56B-E2C564EAB231}"/>
              </a:ext>
            </a:extLst>
          </p:cNvPr>
          <p:cNvSpPr txBox="1"/>
          <p:nvPr/>
        </p:nvSpPr>
        <p:spPr>
          <a:xfrm>
            <a:off x="576146" y="5434882"/>
            <a:ext cx="264646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3200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35%</a:t>
            </a:r>
          </a:p>
          <a:p>
            <a:pPr algn="ctr"/>
            <a:r>
              <a:rPr lang="en-US" b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Device Verification</a:t>
            </a:r>
          </a:p>
        </p:txBody>
      </p:sp>
    </p:spTree>
    <p:extLst>
      <p:ext uri="{BB962C8B-B14F-4D97-AF65-F5344CB8AC3E}">
        <p14:creationId xmlns:p14="http://schemas.microsoft.com/office/powerpoint/2010/main" val="2345977789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89958C21-D501-428E-9981-8404E1572722}"/>
</file>

<file path=customXml/itemProps2.xml><?xml version="1.0" encoding="utf-8"?>
<ds:datastoreItem xmlns:ds="http://schemas.openxmlformats.org/officeDocument/2006/customXml" ds:itemID="{20FB4545-64B6-4310-B391-F4CB07127525}"/>
</file>

<file path=customXml/itemProps3.xml><?xml version="1.0" encoding="utf-8"?>
<ds:datastoreItem xmlns:ds="http://schemas.openxmlformats.org/officeDocument/2006/customXml" ds:itemID="{8E4C4734-DE9C-44E5-BAD2-183876D7ED43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86</Words>
  <Application>Microsoft Office PowerPoint</Application>
  <PresentationFormat>Widescreen</PresentationFormat>
  <Paragraphs>16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Srivarshita  Yellapragada</dc:creator>
  <cp:lastModifiedBy>Srivarshita  Yellapragada</cp:lastModifiedBy>
  <cp:revision>1</cp:revision>
  <dcterms:created xsi:type="dcterms:W3CDTF">2026-08-17T17:15:03Z</dcterms:created>
  <dcterms:modified xsi:type="dcterms:W3CDTF">2026-08-17T17:15:12Z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