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charts/chart1.xml" ContentType="application/vnd.openxmlformats-officedocument.drawingml.char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olors1.xml" ContentType="application/vnd.ms-office.chartcolorstyle+xml"/>
  <Override PartName="/ppt/charts/style1.xml" ContentType="application/vnd.ms-office.chartstyle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14747451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addSld modSld">
      <pc:chgData name="Dylan Breger" userId="9b3da09f-10fe-42ec-9aa5-9fa2a3e9cc20" providerId="ADAL" clId="{F98534C6-B0C5-430B-9C0B-35D9871B4C23}" dt="2026-07-14T01:49:21.490" v="0"/>
      <pc:docMkLst>
        <pc:docMk/>
      </pc:docMkLst>
      <pc:sldChg chg="add">
        <pc:chgData name="Dylan Breger" userId="9b3da09f-10fe-42ec-9aa5-9fa2a3e9cc20" providerId="ADAL" clId="{F98534C6-B0C5-430B-9C0B-35D9871B4C23}" dt="2026-07-14T01:49:21.490" v="0"/>
        <pc:sldMkLst>
          <pc:docMk/>
          <pc:sldMk cId="2200128814" sldId="2147474516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107318255820325E-2"/>
          <c:y val="0"/>
          <c:w val="0.97378536348835931"/>
          <c:h val="0.8490242632484158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4EBEA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Brand Equity / Lift</c:v>
                </c:pt>
                <c:pt idx="1">
                  <c:v>Verified Sales Lift / Incrementality</c:v>
                </c:pt>
                <c:pt idx="2">
                  <c:v>Digital Engagement</c:v>
                </c:pt>
                <c:pt idx="3">
                  <c:v>ROAS*</c:v>
                </c:pt>
                <c:pt idx="4">
                  <c:v>Modeled Conversions / MMM outputs**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0.39</c:v>
                </c:pt>
                <c:pt idx="1">
                  <c:v>0.31900000000000001</c:v>
                </c:pt>
                <c:pt idx="2">
                  <c:v>0.157</c:v>
                </c:pt>
                <c:pt idx="3">
                  <c:v>9.5000000000000001E-2</c:v>
                </c:pt>
                <c:pt idx="4">
                  <c:v>3.7999999999999999E-2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8A2-4CAC-AF26-B971C38FB9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21680751"/>
        <c:axId val="2121655311"/>
      </c:barChart>
      <c:catAx>
        <c:axId val="21216807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B146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1B14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121655311"/>
        <c:crosses val="autoZero"/>
        <c:auto val="1"/>
        <c:lblAlgn val="ctr"/>
        <c:lblOffset val="100"/>
        <c:noMultiLvlLbl val="0"/>
      </c:catAx>
      <c:valAx>
        <c:axId val="2121655311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21216807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rgbClr val="1B1464"/>
          </a:solidFill>
          <a:latin typeface="Helvetica normal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502E79-31EB-8232-0577-41B41B09D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A12AFD-39E0-0008-B66A-7B8887BB47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3D320-3C8F-31B2-1BC1-D311835C9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D943F-F023-462A-BEED-298C921E67FA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1DF466-7E4E-71E0-AEC9-293026EB1C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D84A4D-3D04-6273-0620-3BDFED480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3455F-511D-41E5-8422-C7656C246A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789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CB6B57-FD88-5DCD-B900-CC29612168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3D8F72-F843-0FA9-6471-CD2F2DE608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AAFD4A-110F-ED84-A713-AC634AE2C3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D943F-F023-462A-BEED-298C921E67FA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811472-5043-B686-9069-0E63218AE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17D1F4-06F3-836F-90C3-F2F711FE75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3455F-511D-41E5-8422-C7656C246A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78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22A4B34-7E41-B31A-4E34-F772673CF6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04BB83-D5C2-752B-A848-496C3B8150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75ADB6-B98E-1410-4704-251F8A0FD9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D943F-F023-462A-BEED-298C921E67FA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494E1E-2942-19A9-16BD-75C3ECA174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9F6817-1F93-A70C-07EE-DB512D848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3455F-511D-41E5-8422-C7656C246A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003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DA433-BFFA-28D8-FA11-FDF8F5B80E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3D5C99-C39F-A924-C743-26C98B039B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3A028F-38A3-4A49-353A-CC6DA66EE9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D943F-F023-462A-BEED-298C921E67FA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CD9E8C-FC19-301D-8447-95242B1094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B9772D-1400-15E2-8394-3ABC2B4A24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3455F-511D-41E5-8422-C7656C246A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90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C41B3-AAB6-A305-C9E5-60DCA488A3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A76130-DAFE-F3CC-090B-1D35D93390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3F996F-6D25-A848-3E70-6CE19D45F8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D943F-F023-462A-BEED-298C921E67FA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C99093-4D91-D637-BA2E-851C286AC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66F59-6CC2-05CC-AD6E-0DC827745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3455F-511D-41E5-8422-C7656C246A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103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9089A1-5033-D0C6-13DF-CD36942BE3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261502-B899-132D-120D-19C6ABC32E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19C2BB-0A76-A1EC-2A89-90A4197F31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736F0C-F0C9-765C-19C2-D246F7AA63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D943F-F023-462A-BEED-298C921E67FA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BDC686-239F-A781-3EE4-9668ED0F3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AD84B5-BE26-8583-E99B-C96C47437F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3455F-511D-41E5-8422-C7656C246A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238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9C6BB-71F9-D0CB-93C0-E63E92FFB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5CA828-D589-D0F7-C77B-BF28D32EDB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CDEA27-D2A3-9A29-2833-71D13157A7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0B8F01B-BC3C-F00C-CE3C-42AB03FC93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849E248-1091-2C11-EB54-78E484283DC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24D0CC2-5C6C-84EC-C1C1-F2C4062D08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D943F-F023-462A-BEED-298C921E67FA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D981408-13D6-A4CF-150B-0BCC0E27A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78EE98-4847-FEB5-DA55-C8E9B82D2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3455F-511D-41E5-8422-C7656C246A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476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7DCBD7-4A2C-99D3-2D44-0081EC4C8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648A113-358F-6B80-8B45-F5E7422D7A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D943F-F023-462A-BEED-298C921E67FA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D78535-60EA-385F-6E59-A772A240B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4E6582-1ADC-B586-4AF5-622668502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3455F-511D-41E5-8422-C7656C246A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3252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5246A3F-E400-2F9F-2C9A-172805E50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D943F-F023-462A-BEED-298C921E67FA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0C2B68C-5E72-BADA-60DD-4CB5631AF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121A68-A388-0F98-A7D9-E8C4D2037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3455F-511D-41E5-8422-C7656C246A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739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562E9-B21F-6DC3-54A3-7EB68BD12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B7E1D9-AE2F-9168-CFC5-5834F68541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3CAE90-DEBE-52B4-6FF0-ACC5985702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C863AC-78A0-2DC7-86E3-4C1E8772C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D943F-F023-462A-BEED-298C921E67FA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714D6B-727A-186E-4357-F7A08B9C9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C1AE0B-4CE5-9C1C-D077-D95F9D4AA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3455F-511D-41E5-8422-C7656C246A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5503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BF0476-3DE8-7A12-D382-72B90F3A1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D53B73C-C97D-3023-5905-2040EC1648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A4CB38-103D-07AB-7895-714AA50345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0A2426-98D3-E964-37AF-752D679FF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D943F-F023-462A-BEED-298C921E67FA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D7ED7D-3B91-1B09-DC42-66E607010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E170A9-7F59-7A5C-5931-66A663A76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3455F-511D-41E5-8422-C7656C246A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246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20109FC-6BCE-0055-13D2-C1CE0C497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CA3F3B-F252-2E4B-C732-6038A042C4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EE6A55-8EFF-E26C-3131-39E898C9BC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3D943F-F023-462A-BEED-298C921E67FA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7CA945-A0D1-1994-33BA-A80A20E364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88F7C1-A991-AF67-2450-095422499D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A93455F-511D-41E5-8422-C7656C246A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336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hyperlink" Target="https://www.affinity.solutions/newsroom/measurements-tipping-point-the-optimization-blueprint-for-brand-growth/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hyperlink" Target="https://thevab.com/signin?utm_source=grab-and-go&amp;utm_medium=vab-insights&amp;utm_campaign=" TargetMode="External"/><Relationship Id="rId4" Type="http://schemas.openxmlformats.org/officeDocument/2006/relationships/hyperlink" Target="https://thevab.com/insight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B481132C-6BF4-58D6-DA6E-3E8974881BA1}"/>
              </a:ext>
            </a:extLst>
          </p:cNvPr>
          <p:cNvSpPr>
            <a:spLocks/>
          </p:cNvSpPr>
          <p:nvPr/>
        </p:nvSpPr>
        <p:spPr>
          <a:xfrm>
            <a:off x="0" y="1698993"/>
            <a:ext cx="12191999" cy="5170157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74CB4DA-3093-C764-91B9-D39B3514F5F9}"/>
              </a:ext>
            </a:extLst>
          </p:cNvPr>
          <p:cNvSpPr txBox="1"/>
          <p:nvPr/>
        </p:nvSpPr>
        <p:spPr>
          <a:xfrm>
            <a:off x="-10270" y="1804546"/>
            <a:ext cx="122125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sng" strike="noStrike" kern="1200" spc="0" baseline="0">
                <a:solidFill>
                  <a:srgbClr val="1B1464"/>
                </a:solidFill>
                <a:latin typeface="Helvetica normal"/>
                <a:ea typeface="+mn-ea"/>
                <a:cs typeface="+mn-cs"/>
              </a:defRPr>
            </a:pPr>
            <a:r>
              <a:rPr kumimoji="0" lang="en-US" sz="1600" b="1" i="0" u="sng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Which outcome metric do you trust most to guide or defend your budget allocation?</a:t>
            </a:r>
          </a:p>
        </p:txBody>
      </p: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27045036-6739-E0E2-F9D6-2EE31B79B942}"/>
              </a:ext>
            </a:extLst>
          </p:cNvPr>
          <p:cNvGraphicFramePr/>
          <p:nvPr/>
        </p:nvGraphicFramePr>
        <p:xfrm>
          <a:off x="483207" y="2206191"/>
          <a:ext cx="11300003" cy="36153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1803350B-3836-D0C8-DAC7-1AD2818F3F7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E8BAE8E-BB21-A13C-E903-67B29772EABA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42F35F7-6120-D02E-816A-3FA8FF4D3ABA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B7F4EC-17C4-0E68-B538-72EB4DA2293C}"/>
              </a:ext>
            </a:extLst>
          </p:cNvPr>
          <p:cNvSpPr txBox="1"/>
          <p:nvPr/>
        </p:nvSpPr>
        <p:spPr>
          <a:xfrm>
            <a:off x="10233660" y="26057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Scan or click to access more </a:t>
            </a:r>
            <a:r>
              <a:rPr lang="en-US" sz="1000" b="1">
                <a:solidFill>
                  <a:srgbClr val="ED3C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measurement insights</a:t>
            </a:r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ED3C8D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2">
            <a:hlinkClick r:id="rId5"/>
            <a:extLst>
              <a:ext uri="{FF2B5EF4-FFF2-40B4-BE49-F238E27FC236}">
                <a16:creationId xmlns:a16="http://schemas.microsoft.com/office/drawing/2014/main" id="{37A9CF5E-2927-268E-041D-638505C75B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3F14E6E-CA39-472A-C9F8-9FA28504A413}"/>
              </a:ext>
            </a:extLst>
          </p:cNvPr>
          <p:cNvSpPr/>
          <p:nvPr/>
        </p:nvSpPr>
        <p:spPr>
          <a:xfrm>
            <a:off x="0" y="-1"/>
            <a:ext cx="2348345" cy="304695"/>
          </a:xfrm>
          <a:prstGeom prst="rect">
            <a:avLst/>
          </a:prstGeom>
          <a:solidFill>
            <a:srgbClr val="1B146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Most Trusted Outcome Metrics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B10FBEA-9D27-07CF-D381-CBB560483060}"/>
              </a:ext>
            </a:extLst>
          </p:cNvPr>
          <p:cNvSpPr/>
          <p:nvPr/>
        </p:nvSpPr>
        <p:spPr>
          <a:xfrm>
            <a:off x="75405" y="440921"/>
            <a:ext cx="1015444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2600" b="1">
                <a:solidFill>
                  <a:srgbClr val="1F1A62"/>
                </a:solidFill>
                <a:latin typeface="Arial" panose="020B0604020202020204" pitchFamily="34" charset="0"/>
              </a:rPr>
              <a:t>Marketers place the greatest trust in brand equity and sales lift metrics when validating media investment decisions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9FEE7D4-658D-567D-A9A7-481F4833A428}"/>
              </a:ext>
            </a:extLst>
          </p:cNvPr>
          <p:cNvSpPr txBox="1"/>
          <p:nvPr/>
        </p:nvSpPr>
        <p:spPr>
          <a:xfrm>
            <a:off x="483207" y="6062584"/>
            <a:ext cx="1168727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Source: Affinity Solutions, </a:t>
            </a:r>
            <a:r>
              <a:rPr kumimoji="0" lang="en-US" sz="800" b="0" i="1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Measurement’s Tipping Point: The Optimization Blueprint for Brand Growth</a:t>
            </a:r>
            <a:r>
              <a:rPr kumimoji="0" lang="en-US" sz="800" b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2026. *ROAS = ‘Return on Ad Spend’. **MMM = ‘Marketing Mix Modeling’.</a:t>
            </a:r>
            <a:endParaRPr kumimoji="0" lang="en-US" sz="1050" b="0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hlinkClick r:id="rId7"/>
            <a:extLst>
              <a:ext uri="{FF2B5EF4-FFF2-40B4-BE49-F238E27FC236}">
                <a16:creationId xmlns:a16="http://schemas.microsoft.com/office/drawing/2014/main" id="{521FDA74-E5D8-C9CA-09B8-215816084E7A}"/>
              </a:ext>
            </a:extLst>
          </p:cNvPr>
          <p:cNvSpPr txBox="1">
            <a:spLocks/>
          </p:cNvSpPr>
          <p:nvPr/>
        </p:nvSpPr>
        <p:spPr>
          <a:xfrm>
            <a:off x="-3" y="6259773"/>
            <a:ext cx="12202272" cy="276999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Click here for more insights from </a:t>
            </a:r>
            <a:r>
              <a:rPr kumimoji="0" lang="en-US" sz="1200" b="1" i="1" u="sng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Affinity Solutions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B13BD7C-99A4-25F9-DB8B-341E9DF5502D}"/>
              </a:ext>
            </a:extLst>
          </p:cNvPr>
          <p:cNvSpPr txBox="1"/>
          <p:nvPr/>
        </p:nvSpPr>
        <p:spPr>
          <a:xfrm>
            <a:off x="5288466" y="5567570"/>
            <a:ext cx="1675353" cy="43088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sz="1100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(Search, Site Visits, App Downloads)</a:t>
            </a:r>
          </a:p>
        </p:txBody>
      </p:sp>
    </p:spTree>
    <p:extLst>
      <p:ext uri="{BB962C8B-B14F-4D97-AF65-F5344CB8AC3E}">
        <p14:creationId xmlns:p14="http://schemas.microsoft.com/office/powerpoint/2010/main" val="22001288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20941F1-8BBE-4FAD-955C-EE880D70F35E}"/>
</file>

<file path=customXml/itemProps2.xml><?xml version="1.0" encoding="utf-8"?>
<ds:datastoreItem xmlns:ds="http://schemas.openxmlformats.org/officeDocument/2006/customXml" ds:itemID="{B057BA89-0FBE-4FDF-9B62-C17A7386384B}"/>
</file>

<file path=customXml/itemProps3.xml><?xml version="1.0" encoding="utf-8"?>
<ds:datastoreItem xmlns:ds="http://schemas.openxmlformats.org/officeDocument/2006/customXml" ds:itemID="{58157FC2-2CBA-4521-9349-E8C7FFE071FA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2026-07-14T01:49:17Z</dcterms:created>
  <dcterms:modified xsi:type="dcterms:W3CDTF">2026-07-14T01:49:26Z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