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slideLayouts/slideLayout4.xml" ContentType="application/vnd.openxmlformats-officedocument.presentationml.slideLayout+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ngesInfos/changesInfo1.xml" ContentType="application/vnd.ms-powerpoint.changesinfo+xml"/>
  <Override PartName="/ppt/charts/chart1.xml" ContentType="application/vnd.openxmlformats-officedocument.drawingml.chart+xml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charts/colors1.xml" ContentType="application/vnd.ms-office.chartcolorstyle+xml"/>
  <Override PartName="/ppt/charts/style1.xml" ContentType="application/vnd.ms-office.chartstyle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slideLayouts/slideLayout8.xml" ContentType="application/vnd.openxmlformats-officedocument.presentationml.slideLayout+xml"/>
  <Override PartName="/ppt/presentation.xml" ContentType="application/vnd.openxmlformats-officedocument.presentationml.presentation.main+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147474555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78" d="100"/>
          <a:sy n="78" d="100"/>
        </p:scale>
        <p:origin x="850" y="4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10" Type="http://schemas.openxmlformats.org/officeDocument/2006/relationships/customXml" Target="../customXml/item3.xml"/><Relationship Id="rId4" Type="http://schemas.openxmlformats.org/officeDocument/2006/relationships/viewProps" Target="viewProps.xml"/><Relationship Id="rId9" Type="http://schemas.openxmlformats.org/officeDocument/2006/relationships/customXml" Target="../customXml/item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Srivarshita  Yellapragada" userId="2d5dca5b-d530-4142-a823-e7259ea8f30d" providerId="ADAL" clId="{A7436DCF-51B4-41B7-B526-0AD048CD2C4D}"/>
    <pc:docChg chg="addSld modSld">
      <pc:chgData name="Srivarshita  Yellapragada" userId="2d5dca5b-d530-4142-a823-e7259ea8f30d" providerId="ADAL" clId="{A7436DCF-51B4-41B7-B526-0AD048CD2C4D}" dt="2026-08-17T17:13:50.241" v="0"/>
      <pc:docMkLst>
        <pc:docMk/>
      </pc:docMkLst>
      <pc:sldChg chg="add">
        <pc:chgData name="Srivarshita  Yellapragada" userId="2d5dca5b-d530-4142-a823-e7259ea8f30d" providerId="ADAL" clId="{A7436DCF-51B4-41B7-B526-0AD048CD2C4D}" dt="2026-08-17T17:13:50.241" v="0"/>
        <pc:sldMkLst>
          <pc:docMk/>
          <pc:sldMk cId="3646222516" sldId="2147474555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31923094130279167"/>
          <c:y val="3.1383530802473275E-2"/>
          <c:w val="0.36706409568122167"/>
          <c:h val="0.93707208872810266"/>
        </c:manualLayout>
      </c:layout>
      <c:pie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Column1</c:v>
                </c:pt>
              </c:strCache>
            </c:strRef>
          </c:tx>
          <c:dPt>
            <c:idx val="0"/>
            <c:bubble3D val="0"/>
            <c:spPr>
              <a:solidFill>
                <a:srgbClr val="1B1464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1-029D-41FC-8ADC-910B573D8DDC}"/>
              </c:ext>
            </c:extLst>
          </c:dPt>
          <c:dPt>
            <c:idx val="1"/>
            <c:bubble3D val="0"/>
            <c:spPr>
              <a:solidFill>
                <a:srgbClr val="00C4F6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3-029D-41FC-8ADC-910B573D8DDC}"/>
              </c:ext>
            </c:extLst>
          </c:dPt>
          <c:dPt>
            <c:idx val="2"/>
            <c:bubble3D val="0"/>
            <c:spPr>
              <a:solidFill>
                <a:srgbClr val="ED3C8D"/>
              </a:solidFill>
              <a:ln w="19050">
                <a:solidFill>
                  <a:schemeClr val="lt1"/>
                </a:solidFill>
              </a:ln>
              <a:effectLst/>
            </c:spPr>
            <c:extLst>
              <c:ext xmlns:c16="http://schemas.microsoft.com/office/drawing/2014/chart" uri="{C3380CC4-5D6E-409C-BE32-E72D297353CC}">
                <c16:uniqueId val="{00000005-029D-41FC-8ADC-910B573D8DDC}"/>
              </c:ext>
            </c:extLst>
          </c:dPt>
          <c:dLbls>
            <c:dLbl>
              <c:idx val="0"/>
              <c:layout>
                <c:manualLayout>
                  <c:x val="9.8889827159389085E-2"/>
                  <c:y val="8.6195910135480155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0">
                    <a:spAutoFit/>
                  </a:bodyPr>
                  <a:lstStyle/>
                  <a:p>
                    <a:pPr algn="ctr" rtl="0">
                      <a:defRPr lang="en-US" sz="1800" b="0" i="0" u="none" strike="noStrike" kern="1200" baseline="0">
                        <a:solidFill>
                          <a:srgbClr val="1B1464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defRPr>
                    </a:pPr>
                    <a:fld id="{4375AFCB-0D28-4CB6-8B3E-09CCAD1C9BF8}" type="CATEGORYNAME">
                      <a:rPr lang="en-US" sz="1600" b="0" i="0" u="none" strike="noStrike" kern="1200" baseline="0">
                        <a:solidFill>
                          <a:srgbClr val="1B1464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rPr>
                      <a:pPr algn="ctr" rtl="0">
                        <a:defRPr lang="en-US" sz="1800">
                          <a:solidFill>
                            <a:srgbClr val="1B1464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pPr>
                      <a:t>[CATEGORY NAME]</a:t>
                    </a:fld>
                    <a:endParaRPr lang="en-US" sz="1800" b="0" i="0" u="none" strike="noStrike" kern="1200" baseline="0">
                      <a:solidFill>
                        <a:srgbClr val="1B1464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endParaRPr>
                  </a:p>
                  <a:p>
                    <a:pPr algn="ctr" rtl="0">
                      <a:defRPr lang="en-US" sz="1800">
                        <a:solidFill>
                          <a:srgbClr val="1B1464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pPr>
                    <a:fld id="{B00F2018-189C-4E9E-8EE2-373A174BAE08}" type="VALUE">
                      <a:rPr lang="en-US" sz="2000" b="1" i="0" u="none" strike="noStrike" kern="1200" baseline="0">
                        <a:solidFill>
                          <a:srgbClr val="1B1464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rPr>
                      <a:pPr algn="ctr" rtl="0">
                        <a:defRPr lang="en-US" sz="1800">
                          <a:solidFill>
                            <a:srgbClr val="1B1464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pPr>
                      <a:t>[VALUE]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algn="ctr" rtl="0">
                    <a:defRPr lang="en-US" sz="1800" b="0" i="0" u="none" strike="noStrike" kern="1200" baseline="0">
                      <a:solidFill>
                        <a:srgbClr val="1B1464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1-029D-41FC-8ADC-910B573D8DDC}"/>
                </c:ext>
              </c:extLst>
            </c:dLbl>
            <c:dLbl>
              <c:idx val="1"/>
              <c:layout>
                <c:manualLayout>
                  <c:x val="-0.13203194904259127"/>
                  <c:y val="-4.2406253911192897E-2"/>
                </c:manualLayout>
              </c:layout>
              <c:tx>
                <c:rich>
                  <a:bodyPr rot="0" spcFirstLastPara="1" vertOverflow="ellipsis" vert="horz" wrap="square" lIns="38100" tIns="19050" rIns="38100" bIns="19050" anchor="ctr" anchorCtr="0">
                    <a:spAutoFit/>
                  </a:bodyPr>
                  <a:lstStyle/>
                  <a:p>
                    <a:pPr algn="ctr" rtl="0">
                      <a:defRPr lang="en-US" sz="1800" b="0" i="0" u="none" strike="noStrike" kern="1200" baseline="0">
                        <a:solidFill>
                          <a:srgbClr val="1B1464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defRPr>
                    </a:pPr>
                    <a:fld id="{07B6C6FC-F462-4C00-9C04-91D3121F5B77}" type="CATEGORYNAME">
                      <a:rPr lang="en-US" sz="1600" b="0" i="0" u="none" strike="noStrike" kern="1200" baseline="0">
                        <a:solidFill>
                          <a:srgbClr val="1B1464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rPr>
                      <a:pPr algn="ctr" rtl="0">
                        <a:defRPr lang="en-US" sz="1800">
                          <a:solidFill>
                            <a:srgbClr val="1B1464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pPr>
                      <a:t>[CATEGORY NAME]</a:t>
                    </a:fld>
                    <a:endParaRPr lang="en-US" sz="2000" b="0" i="0" u="none" strike="noStrike" kern="1200" baseline="0">
                      <a:solidFill>
                        <a:srgbClr val="1B1464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endParaRPr>
                  </a:p>
                  <a:p>
                    <a:pPr algn="ctr" rtl="0">
                      <a:defRPr lang="en-US" sz="1800">
                        <a:solidFill>
                          <a:srgbClr val="1B1464"/>
                        </a:solidFill>
                        <a:latin typeface="Arial" panose="020B0604020202020204" pitchFamily="34" charset="0"/>
                        <a:cs typeface="Arial" panose="020B0604020202020204" pitchFamily="34" charset="0"/>
                      </a:defRPr>
                    </a:pPr>
                    <a:fld id="{E701426B-1E59-4A35-8767-A89A5F722F53}" type="VALUE">
                      <a:rPr lang="en-US" sz="2000" b="1" i="0" u="none" strike="noStrike" kern="1200" baseline="0">
                        <a:solidFill>
                          <a:srgbClr val="1B1464"/>
                        </a:solidFill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rPr>
                      <a:pPr algn="ctr" rtl="0">
                        <a:defRPr lang="en-US" sz="1800">
                          <a:solidFill>
                            <a:srgbClr val="1B1464"/>
                          </a:solidFill>
                          <a:latin typeface="Arial" panose="020B0604020202020204" pitchFamily="34" charset="0"/>
                          <a:cs typeface="Arial" panose="020B0604020202020204" pitchFamily="34" charset="0"/>
                        </a:defRPr>
                      </a:pPr>
                      <a:t>[VALUE]</a:t>
                    </a:fld>
                    <a:endParaRPr lang="en-US"/>
                  </a:p>
                </c:rich>
              </c:tx>
              <c:spPr>
                <a:noFill/>
                <a:ln>
                  <a:noFill/>
                </a:ln>
                <a:effectLst/>
              </c:spPr>
              <c:txPr>
                <a:bodyPr rot="0" spcFirstLastPara="1" vertOverflow="ellipsis" vert="horz" wrap="square" lIns="38100" tIns="19050" rIns="38100" bIns="19050" anchor="ctr" anchorCtr="0">
                  <a:spAutoFit/>
                </a:bodyPr>
                <a:lstStyle/>
                <a:p>
                  <a:pPr algn="ctr" rtl="0">
                    <a:defRPr lang="en-US" sz="1800" b="0" i="0" u="none" strike="noStrike" kern="1200" baseline="0">
                      <a:solidFill>
                        <a:srgbClr val="1B1464"/>
                      </a:solidFill>
                      <a:latin typeface="Arial" panose="020B0604020202020204" pitchFamily="34" charset="0"/>
                      <a:ea typeface="+mn-ea"/>
                      <a:cs typeface="Arial" panose="020B0604020202020204" pitchFamily="34" charset="0"/>
                    </a:defRPr>
                  </a:pPr>
                  <a:endParaRPr lang="en-US"/>
                </a:p>
              </c:txPr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9367897727272724"/>
                      <c:h val="0.38438311535348141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3-029D-41FC-8ADC-910B573D8DDC}"/>
                </c:ext>
              </c:extLst>
            </c:dLbl>
            <c:dLbl>
              <c:idx val="2"/>
              <c:layout>
                <c:manualLayout>
                  <c:x val="-2.3519707408733E-2"/>
                  <c:y val="0.12994083302043791"/>
                </c:manualLayout>
              </c:layout>
              <c:tx>
                <c:rich>
                  <a:bodyPr/>
                  <a:lstStyle/>
                  <a:p>
                    <a:fld id="{8B4AE45A-91F7-4C4C-8574-1A4E2040433C}" type="CATEGORYNAME">
                      <a:rPr lang="en-US" sz="1600" b="0" u="none">
                        <a:latin typeface="Arial" panose="020B0604020202020204" pitchFamily="34" charset="0"/>
                        <a:cs typeface="Arial" panose="020B0604020202020204" pitchFamily="34" charset="0"/>
                      </a:rPr>
                      <a:pPr/>
                      <a:t>[CATEGORY NAME]</a:t>
                    </a:fld>
                    <a:endParaRPr lang="en-US" sz="1600" b="0" u="none" baseline="0">
                      <a:latin typeface="Arial" panose="020B0604020202020204" pitchFamily="34" charset="0"/>
                      <a:cs typeface="Arial" panose="020B0604020202020204" pitchFamily="34" charset="0"/>
                    </a:endParaRPr>
                  </a:p>
                  <a:p>
                    <a:fld id="{3119954D-402E-478A-BB93-E0F8E66E6459}" type="VALUE">
                      <a:rPr lang="en-US" sz="2000" b="1">
                        <a:latin typeface="Arial" panose="020B0604020202020204" pitchFamily="34" charset="0"/>
                        <a:cs typeface="Arial" panose="020B0604020202020204" pitchFamily="34" charset="0"/>
                      </a:rPr>
                      <a:pPr/>
                      <a:t>[VALUE]</a:t>
                    </a:fld>
                    <a:endParaRPr lang="en-US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separator>
</c:separator>
              <c:extLst>
                <c:ext xmlns:c15="http://schemas.microsoft.com/office/drawing/2012/chart" uri="{CE6537A1-D6FC-4f65-9D91-7224C49458BB}">
                  <c15:layout>
                    <c:manualLayout>
                      <c:w val="0.22913712046647577"/>
                      <c:h val="0.29750407002004908"/>
                    </c:manualLayout>
                  </c15:layout>
                  <c15:dlblFieldTable/>
                  <c15:showDataLabelsRange val="0"/>
                </c:ext>
                <c:ext xmlns:c16="http://schemas.microsoft.com/office/drawing/2014/chart" uri="{C3380CC4-5D6E-409C-BE32-E72D297353CC}">
                  <c16:uniqueId val="{00000005-029D-41FC-8ADC-910B573D8DDC}"/>
                </c:ext>
              </c:extLst>
            </c:dLbl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1100" b="0" i="0" u="none" strike="noStrike" kern="1200" baseline="0">
                    <a:solidFill>
                      <a:srgbClr val="1B1464"/>
                    </a:solidFill>
                    <a:latin typeface="Helvetica" pitchFamily="2" charset="0"/>
                    <a:ea typeface="+mn-ea"/>
                    <a:cs typeface="+mn-cs"/>
                  </a:defRPr>
                </a:pPr>
                <a:endParaRPr lang="en-US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eparator>
</c:separator>
            <c:showLeaderLines val="1"/>
            <c:leaderLines>
              <c:spPr>
                <a:ln w="9525" cap="flat" cmpd="sng" algn="ctr">
                  <a:solidFill>
                    <a:schemeClr val="accent1"/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/>
            </c:extLst>
          </c:dLbls>
          <c:cat>
            <c:strRef>
              <c:f>Sheet1!$A$2:$A$4</c:f>
              <c:strCache>
                <c:ptCount val="3"/>
                <c:pt idx="0">
                  <c:v>New content shortly after it comes out</c:v>
                </c:pt>
                <c:pt idx="1">
                  <c:v>Old content (released 1+ years ago) that I HAVE seen before and am rewatching</c:v>
                </c:pt>
                <c:pt idx="2">
                  <c:v>Old content (released 1+ years ago) that I have NOT seen before</c:v>
                </c:pt>
              </c:strCache>
            </c:strRef>
          </c:cat>
          <c:val>
            <c:numRef>
              <c:f>Sheet1!$B$2:$B$4</c:f>
              <c:numCache>
                <c:formatCode>0%</c:formatCode>
                <c:ptCount val="3"/>
                <c:pt idx="0">
                  <c:v>0.43</c:v>
                </c:pt>
                <c:pt idx="1">
                  <c:v>0.31</c:v>
                </c:pt>
                <c:pt idx="2">
                  <c:v>0.27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14-029D-41FC-8ADC-910B573D8DDC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351"/>
      </c:pieChart>
      <c:spPr>
        <a:noFill/>
        <a:ln>
          <a:noFill/>
        </a:ln>
        <a:effectLst/>
      </c:spPr>
    </c:plotArea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/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424570D-5C6F-4007-E864-A6CC0ECFA3E9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12E067BC-7714-F1DA-1EE6-ABA4541BEE04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566665D-EBF5-AC3B-2C9F-19484E4A98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DAAF7-51C4-41EF-A004-B1C55A978BA7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AADB7FD-8941-86C6-3EC9-3FA3EF467B7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098CD6E9-C55D-C77E-8973-F4C1995948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F24E0-D632-45AB-980F-59826DDE6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0504448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959C3B8-80C8-8DAA-093D-1E5BADBB330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77997B50-8702-5DA3-3D1C-6D093B34D857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7DFBF03-1ED8-8F12-73F1-D311BFDE305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DAAF7-51C4-41EF-A004-B1C55A978BA7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BF375955-C426-ACB6-7330-C0B1AE62C35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53862FC-3715-8CF5-AE81-6A7ED92E350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F24E0-D632-45AB-980F-59826DDE6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689646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0982E89B-1AB6-D820-6183-C13EE54562F6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C76208F1-3935-C1F5-B105-E901C09AC1E9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868B964A-5BFE-A80E-C8AE-E0BBEF0068E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DAAF7-51C4-41EF-A004-B1C55A978BA7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AF7CADD-B7D0-2581-4D0A-4EAB7349110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2C38326-5E17-36E3-17EF-8CED9B0A0B0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F24E0-D632-45AB-980F-59826DDE6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8027178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3B9EE9E-B941-7F0D-3EEF-9C6DAF4959D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75B82283-A67E-B5A1-D169-AFFFE8070B2F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EDD27F9-DD9C-7949-B905-B9B2F22D010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DAAF7-51C4-41EF-A004-B1C55A978BA7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15B43E-6949-CF4F-FA67-442F8C55DB7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359DC19-4CCA-4937-183C-ED56C1E878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F24E0-D632-45AB-980F-59826DDE6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1920259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D2549D7-BBCA-1403-79B8-F2A3D8909D1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F9FE9BB-639F-D0F9-D7B2-23677B2345A9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25E16B6-0786-1773-1E35-AC8E59F6BA9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DAAF7-51C4-41EF-A004-B1C55A978BA7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712F277-0508-B189-C93B-13D37A0A733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761C4E33-B91B-779E-6290-153EB741902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F24E0-D632-45AB-980F-59826DDE6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60718900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41A9876-C529-F621-531C-D2C235E4781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C96562F-5489-BF59-A18A-FBD6005C7E8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EFBA7C5-6EBB-2375-6DEC-86F653D0EAE1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ABB102B4-350A-796D-75AE-B48EA7AB8D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DAAF7-51C4-41EF-A004-B1C55A978BA7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8C935DC5-25D6-1F98-9AFF-139D92AA087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806BE21F-6F70-BE2B-B42C-150E0C5B510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F24E0-D632-45AB-980F-59826DDE6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3999201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1A5D129-4FA7-BAFC-A2CC-F389730C1E56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60E37FE-16B7-3CBB-CE87-423C5644218D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5DF0A54D-A0F8-1007-AB27-E22500C6D9A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6198862B-C3DE-566F-9F46-002AD15AD1C3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C2CB2636-CFB2-C27F-4503-9AFA73DEB606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A4C31CE5-2E4A-1435-1B6D-F24FD1A7AB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DAAF7-51C4-41EF-A004-B1C55A978BA7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30B59F4B-46FD-882F-A6DE-A00D3236CC4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CAC23E1-E55B-75F1-F5BC-D44A06A5A0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F24E0-D632-45AB-980F-59826DDE6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7364104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1563676-7889-B351-111E-E6599B5BD45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47792E00-450B-3602-D05A-2B21B4DF4FD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DAAF7-51C4-41EF-A004-B1C55A978BA7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0AF596C9-E87F-DF26-7B6D-809818D0A3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A9B686D7-B63B-A6B4-1FC8-615C9908B6F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F24E0-D632-45AB-980F-59826DDE6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3724970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F722776-D226-C8D7-A023-BC42A1A3BB1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DAAF7-51C4-41EF-A004-B1C55A978BA7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A26A99DF-6B92-8EEB-8E37-F06A8B7B776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0C1E8A50-FF02-0C9E-3E79-05161C827F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F24E0-D632-45AB-980F-59826DDE6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1733476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60EDAC4-7204-4043-E6AF-D4AEAEE2780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ADBCDE70-1B8B-DD3D-8A51-C97CC031E08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1DF42554-E3F1-915F-371D-35FE34836A8D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01AED431-7760-3B78-5D24-522D5229D1D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DAAF7-51C4-41EF-A004-B1C55A978BA7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93F92821-13AA-EADB-7A7D-46DE639B2B3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A205ED28-A209-6899-D3F9-2A55195B2E1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F24E0-D632-45AB-980F-59826DDE6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86994600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E8EB2CE-FD98-17D2-FAA0-C8C0138BBDA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D974F71-7457-DAC3-61EA-640E708FB64D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3ECA059F-5D00-F41F-1452-399AA0E2172B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5F3C321-9015-E8A5-CDAA-66D60CC429E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BADAAF7-51C4-41EF-A004-B1C55A978BA7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0056863-B854-AAC3-CFFA-06E989CFEB0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F2043F40-EA43-2262-1484-A1B53B0EE1E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317F24E0-D632-45AB-980F-59826DDE6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549685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9E9DB921-CBE9-1D7F-1BFF-2123897C4E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511986A-197C-5CF2-FA84-9888F85C643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8310FAE-1515-B729-4EFE-81DA947A0346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2BADAAF7-51C4-41EF-A004-B1C55A978BA7}" type="datetimeFigureOut">
              <a:rPr lang="en-US" smtClean="0"/>
              <a:t>8/17/2026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16C15241-F5E5-C9E1-49FE-F2CEA5955796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D76CB72-92DB-D5DD-8192-547C3AA95BB2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317F24E0-D632-45AB-980F-59826DDE6F39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4754052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thevab.com/insights" TargetMode="External"/><Relationship Id="rId7" Type="http://schemas.openxmlformats.org/officeDocument/2006/relationships/hyperlink" Target="https://thevab.com/insight/2026-streaming-trends-you-need-to-know?utm_source=grab-and-go&amp;utm_medium=vab-insights&amp;utm_campaign=" TargetMode="Externa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7.xml"/><Relationship Id="rId6" Type="http://schemas.openxmlformats.org/officeDocument/2006/relationships/chart" Target="../charts/chart1.xml"/><Relationship Id="rId5" Type="http://schemas.openxmlformats.org/officeDocument/2006/relationships/image" Target="../media/image2.png"/><Relationship Id="rId4" Type="http://schemas.openxmlformats.org/officeDocument/2006/relationships/hyperlink" Target="https://thevab.com/signin?utm_source=grab-and-go&amp;utm_medium=vab-insights&amp;utm_campaign=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4BB6B531-3ECB-EED6-933E-6A5297AE4C3C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>
            <a:extLst>
              <a:ext uri="{FF2B5EF4-FFF2-40B4-BE49-F238E27FC236}">
                <a16:creationId xmlns:a16="http://schemas.microsoft.com/office/drawing/2014/main" id="{CF120087-F482-80DF-5AEB-55E34F327FE9}"/>
              </a:ext>
            </a:extLst>
          </p:cNvPr>
          <p:cNvSpPr>
            <a:spLocks/>
          </p:cNvSpPr>
          <p:nvPr/>
        </p:nvSpPr>
        <p:spPr>
          <a:xfrm>
            <a:off x="0" y="1698993"/>
            <a:ext cx="12191999" cy="5170157"/>
          </a:xfrm>
          <a:prstGeom prst="rect">
            <a:avLst/>
          </a:prstGeom>
          <a:solidFill>
            <a:srgbClr val="E2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pic>
        <p:nvPicPr>
          <p:cNvPr id="4" name="Picture 3">
            <a:extLst>
              <a:ext uri="{FF2B5EF4-FFF2-40B4-BE49-F238E27FC236}">
                <a16:creationId xmlns:a16="http://schemas.microsoft.com/office/drawing/2014/main" id="{DD7E201B-4B47-6E4A-544D-276B0B118C1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83207" y="6519043"/>
            <a:ext cx="11708793" cy="350107"/>
          </a:xfrm>
          <a:prstGeom prst="rect">
            <a:avLst/>
          </a:prstGeom>
        </p:spPr>
      </p:pic>
      <p:sp>
        <p:nvSpPr>
          <p:cNvPr id="6" name="Rectangle 5">
            <a:extLst>
              <a:ext uri="{FF2B5EF4-FFF2-40B4-BE49-F238E27FC236}">
                <a16:creationId xmlns:a16="http://schemas.microsoft.com/office/drawing/2014/main" id="{EB247C47-507A-3E4E-9BF3-B24785CA0C12}"/>
              </a:ext>
            </a:extLst>
          </p:cNvPr>
          <p:cNvSpPr/>
          <p:nvPr/>
        </p:nvSpPr>
        <p:spPr>
          <a:xfrm>
            <a:off x="483207" y="6533170"/>
            <a:ext cx="116872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sng" strike="noStrike" kern="1200" cap="none" spc="150" normalizeH="0" baseline="0" noProof="0">
                <a:ln>
                  <a:noFill/>
                </a:ln>
                <a:solidFill>
                  <a:srgbClr val="00BFF2"/>
                </a:solidFill>
                <a:effectLst/>
                <a:uLnTx/>
                <a:uFillTx/>
                <a:latin typeface="Arial" panose="020B0604020202020204" pitchFamily="34" charset="0"/>
                <a:ea typeface="Open Sans" panose="020B0606030504020204" pitchFamily="34" charset="0"/>
                <a:cs typeface="Arial" panose="020B0604020202020204" pitchFamily="34" charset="0"/>
                <a:hlinkClick r:id="rId3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theVAB.com/insights</a:t>
            </a:r>
            <a:endParaRPr kumimoji="0" lang="en-US" sz="1800" b="1" i="0" u="sng" strike="noStrike" kern="1200" cap="none" spc="150" normalizeH="0" baseline="0" noProof="0">
              <a:ln>
                <a:noFill/>
              </a:ln>
              <a:solidFill>
                <a:srgbClr val="00BFF2"/>
              </a:solidFill>
              <a:effectLst/>
              <a:uLnTx/>
              <a:uFillTx/>
              <a:latin typeface="Arial" panose="020B0604020202020204" pitchFamily="34" charset="0"/>
              <a:ea typeface="Open Sans" panose="020B0606030504020204" pitchFamily="34" charset="0"/>
              <a:cs typeface="Arial" panose="020B0604020202020204" pitchFamily="34" charset="0"/>
            </a:endParaRPr>
          </a:p>
        </p:txBody>
      </p:sp>
      <p:sp>
        <p:nvSpPr>
          <p:cNvPr id="14" name="Rectangle 13">
            <a:extLst>
              <a:ext uri="{FF2B5EF4-FFF2-40B4-BE49-F238E27FC236}">
                <a16:creationId xmlns:a16="http://schemas.microsoft.com/office/drawing/2014/main" id="{8DCCB355-0409-606E-D912-26CB941FB88F}"/>
              </a:ext>
            </a:extLst>
          </p:cNvPr>
          <p:cNvSpPr/>
          <p:nvPr/>
        </p:nvSpPr>
        <p:spPr>
          <a:xfrm>
            <a:off x="10267952" y="0"/>
            <a:ext cx="1924048" cy="1671565"/>
          </a:xfrm>
          <a:prstGeom prst="rect">
            <a:avLst/>
          </a:prstGeom>
          <a:noFill/>
          <a:ln w="28575">
            <a:solidFill>
              <a:srgbClr val="ED3C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5" name="TextBox 14">
            <a:extLst>
              <a:ext uri="{FF2B5EF4-FFF2-40B4-BE49-F238E27FC236}">
                <a16:creationId xmlns:a16="http://schemas.microsoft.com/office/drawing/2014/main" id="{16A42144-8981-A516-BA8F-13B357462984}"/>
              </a:ext>
            </a:extLst>
          </p:cNvPr>
          <p:cNvSpPr txBox="1"/>
          <p:nvPr/>
        </p:nvSpPr>
        <p:spPr>
          <a:xfrm>
            <a:off x="10233660" y="26057"/>
            <a:ext cx="1996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ED3C8D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Scan or click to access more streaming insights</a:t>
            </a:r>
          </a:p>
        </p:txBody>
      </p:sp>
      <p:pic>
        <p:nvPicPr>
          <p:cNvPr id="16" name="Picture 2">
            <a:hlinkClick r:id="rId4"/>
            <a:extLst>
              <a:ext uri="{FF2B5EF4-FFF2-40B4-BE49-F238E27FC236}">
                <a16:creationId xmlns:a16="http://schemas.microsoft.com/office/drawing/2014/main" id="{95D8BC4C-40CB-12A2-02FB-49B5CBE12E45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5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627" t="8925" r="8225" b="7734"/>
          <a:stretch/>
        </p:blipFill>
        <p:spPr bwMode="auto">
          <a:xfrm>
            <a:off x="10676741" y="521763"/>
            <a:ext cx="1106470" cy="110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Rectangle 16">
            <a:extLst>
              <a:ext uri="{FF2B5EF4-FFF2-40B4-BE49-F238E27FC236}">
                <a16:creationId xmlns:a16="http://schemas.microsoft.com/office/drawing/2014/main" id="{FB5B5659-F149-1443-A061-43A2BA59894C}"/>
              </a:ext>
            </a:extLst>
          </p:cNvPr>
          <p:cNvSpPr/>
          <p:nvPr/>
        </p:nvSpPr>
        <p:spPr>
          <a:xfrm>
            <a:off x="1" y="-1"/>
            <a:ext cx="2595716" cy="321597"/>
          </a:xfrm>
          <a:prstGeom prst="rect">
            <a:avLst/>
          </a:prstGeom>
          <a:solidFill>
            <a:srgbClr val="1B1464"/>
          </a:solidFill>
          <a:ln>
            <a:solidFill>
              <a:srgbClr val="1B14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lvl="0">
              <a:defRPr/>
            </a:pPr>
            <a:r>
              <a:rPr lang="en-US" sz="1200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Content Viewing: </a:t>
            </a:r>
            <a:r>
              <a:rPr kumimoji="0" lang="en-US" sz="1200" b="0" i="0" u="none" strike="noStrike" kern="1200" cap="none" spc="0" normalizeH="0" baseline="0" noProof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Older vs. Newer</a:t>
            </a:r>
          </a:p>
        </p:txBody>
      </p:sp>
      <p:sp>
        <p:nvSpPr>
          <p:cNvPr id="18" name="Rectangle 17">
            <a:extLst>
              <a:ext uri="{FF2B5EF4-FFF2-40B4-BE49-F238E27FC236}">
                <a16:creationId xmlns:a16="http://schemas.microsoft.com/office/drawing/2014/main" id="{304C9937-427F-B6FB-3D10-97338F757914}"/>
              </a:ext>
            </a:extLst>
          </p:cNvPr>
          <p:cNvSpPr/>
          <p:nvPr/>
        </p:nvSpPr>
        <p:spPr>
          <a:xfrm>
            <a:off x="142240" y="440921"/>
            <a:ext cx="10125712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2600" b="1" i="0" u="none" strike="noStrike" kern="1200" cap="none" spc="0" normalizeH="0" baseline="0" noProof="0">
                <a:ln>
                  <a:noFill/>
                </a:ln>
                <a:solidFill>
                  <a:srgbClr val="1B1464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Viewers spend most of their TV time with older shows, split between discovering past releases and rewatching favorites</a:t>
            </a:r>
          </a:p>
        </p:txBody>
      </p:sp>
      <p:sp>
        <p:nvSpPr>
          <p:cNvPr id="24" name="TextBox 23">
            <a:extLst>
              <a:ext uri="{FF2B5EF4-FFF2-40B4-BE49-F238E27FC236}">
                <a16:creationId xmlns:a16="http://schemas.microsoft.com/office/drawing/2014/main" id="{5DED4E69-003F-43D4-78D2-41F6566F91F8}"/>
              </a:ext>
            </a:extLst>
          </p:cNvPr>
          <p:cNvSpPr txBox="1"/>
          <p:nvPr/>
        </p:nvSpPr>
        <p:spPr>
          <a:xfrm>
            <a:off x="2711769" y="1739021"/>
            <a:ext cx="6768459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 sz="14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en-US" sz="1600" b="1" u="sng">
                <a:solidFill>
                  <a:srgbClr val="1B14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% of time usually spent watching the following types of TV shows</a:t>
            </a:r>
          </a:p>
        </p:txBody>
      </p:sp>
      <p:sp>
        <p:nvSpPr>
          <p:cNvPr id="26" name="TextBox 25">
            <a:extLst>
              <a:ext uri="{FF2B5EF4-FFF2-40B4-BE49-F238E27FC236}">
                <a16:creationId xmlns:a16="http://schemas.microsoft.com/office/drawing/2014/main" id="{9A533826-A506-1FB6-AEE7-7D7ED3DD26A8}"/>
              </a:ext>
            </a:extLst>
          </p:cNvPr>
          <p:cNvSpPr txBox="1"/>
          <p:nvPr/>
        </p:nvSpPr>
        <p:spPr>
          <a:xfrm>
            <a:off x="461690" y="6059350"/>
            <a:ext cx="1170879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>
                <a:solidFill>
                  <a:srgbClr val="1B14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Source: Luminate Intelligence, </a:t>
            </a:r>
            <a:r>
              <a:rPr lang="en-US" sz="800" i="1">
                <a:solidFill>
                  <a:srgbClr val="1B14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2026 Midyear Report: Trends in Music, TV &amp; Film</a:t>
            </a:r>
            <a:r>
              <a:rPr lang="en-US" sz="800">
                <a:solidFill>
                  <a:srgbClr val="1B14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</a:t>
            </a:r>
            <a:endParaRPr lang="en-US" sz="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graphicFrame>
        <p:nvGraphicFramePr>
          <p:cNvPr id="5" name="Chart 4">
            <a:extLst>
              <a:ext uri="{FF2B5EF4-FFF2-40B4-BE49-F238E27FC236}">
                <a16:creationId xmlns:a16="http://schemas.microsoft.com/office/drawing/2014/main" id="{E5A2AC34-94E9-9EB5-E2F7-2E0D04D0FE4A}"/>
              </a:ext>
            </a:extLst>
          </p:cNvPr>
          <p:cNvGraphicFramePr/>
          <p:nvPr/>
        </p:nvGraphicFramePr>
        <p:xfrm>
          <a:off x="1052129" y="2252293"/>
          <a:ext cx="10087738" cy="369487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7" name="TextBox 6">
            <a:hlinkClick r:id="rId7"/>
            <a:extLst>
              <a:ext uri="{FF2B5EF4-FFF2-40B4-BE49-F238E27FC236}">
                <a16:creationId xmlns:a16="http://schemas.microsoft.com/office/drawing/2014/main" id="{BDEB7DEA-AA2F-08FC-DA8B-05AF33F04985}"/>
              </a:ext>
            </a:extLst>
          </p:cNvPr>
          <p:cNvSpPr txBox="1">
            <a:spLocks/>
          </p:cNvSpPr>
          <p:nvPr/>
        </p:nvSpPr>
        <p:spPr>
          <a:xfrm>
            <a:off x="-3" y="6274794"/>
            <a:ext cx="12202272" cy="261610"/>
          </a:xfrm>
          <a:prstGeom prst="rect">
            <a:avLst/>
          </a:prstGeom>
          <a:solidFill>
            <a:srgbClr val="ED3C8D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lang="en-US" sz="1100" b="1" i="1">
                <a:solidFill>
                  <a:prstClr val="white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Click here to download related content from VAB, </a:t>
            </a: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‘</a:t>
            </a:r>
            <a:r>
              <a:rPr kumimoji="0" lang="en-US" sz="1100" b="1" i="1" u="sng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Rising Tides: 26 Streaming Insights That Are Impacting Marketing Plans in 2026</a:t>
            </a: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’</a:t>
            </a:r>
            <a:endParaRPr kumimoji="0" lang="en-US" sz="1100" b="1" i="1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46222516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24291D3CFFFB3468A8BEBC160241642" ma:contentTypeVersion="19" ma:contentTypeDescription="Create a new document." ma:contentTypeScope="" ma:versionID="ca9a50b37f8fd7aa2bb61aaf8ef7694c">
  <xsd:schema xmlns:xsd="http://www.w3.org/2001/XMLSchema" xmlns:xs="http://www.w3.org/2001/XMLSchema" xmlns:p="http://schemas.microsoft.com/office/2006/metadata/properties" xmlns:ns2="97cdb7a3-d8d8-4d5a-8559-ae518cf29f49" xmlns:ns3="8ffbcc2d-a520-42b9-8ca7-e090664160a6" targetNamespace="http://schemas.microsoft.com/office/2006/metadata/properties" ma:root="true" ma:fieldsID="157455a0c779238415b359be0495f7ed" ns2:_="" ns3:_="">
    <xsd:import namespace="97cdb7a3-d8d8-4d5a-8559-ae518cf29f49"/>
    <xsd:import namespace="8ffbcc2d-a520-42b9-8ca7-e090664160a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7cdb7a3-d8d8-4d5a-8559-ae518cf29f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c637ead-fd64-45b4-abde-ec2d09ec102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fbcc2d-a520-42b9-8ca7-e090664160a6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192ae5e6-0bf7-4809-94d2-b453c12df252}" ma:internalName="TaxCatchAll" ma:showField="CatchAllData" ma:web="8ffbcc2d-a520-42b9-8ca7-e090664160a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ffbcc2d-a520-42b9-8ca7-e090664160a6" xsi:nil="true"/>
    <lcf76f155ced4ddcb4097134ff3c332f xmlns="97cdb7a3-d8d8-4d5a-8559-ae518cf29f49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6D690399-73DB-4EF3-9C6B-59DB86A22E73}"/>
</file>

<file path=customXml/itemProps2.xml><?xml version="1.0" encoding="utf-8"?>
<ds:datastoreItem xmlns:ds="http://schemas.openxmlformats.org/officeDocument/2006/customXml" ds:itemID="{2E42C708-02B6-497B-85A6-6C7B5C8505A5}"/>
</file>

<file path=customXml/itemProps3.xml><?xml version="1.0" encoding="utf-8"?>
<ds:datastoreItem xmlns:ds="http://schemas.openxmlformats.org/officeDocument/2006/customXml" ds:itemID="{14B7A260-5DEE-49E2-8242-47D924DE1AC0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98</Words>
  <Application>Microsoft Office PowerPoint</Application>
  <PresentationFormat>Widescreen</PresentationFormat>
  <Paragraphs>13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Srivarshita  Yellapragada</dc:creator>
  <cp:lastModifiedBy>Srivarshita  Yellapragada</cp:lastModifiedBy>
  <cp:revision>1</cp:revision>
  <dcterms:created xsi:type="dcterms:W3CDTF">2026-08-17T17:13:48Z</dcterms:created>
  <dcterms:modified xsi:type="dcterms:W3CDTF">2026-08-17T17:13:59Z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0x010100C24291D3CFFFB3468A8BEBC160241642</vt:lpwstr>
  </property>
</Properties>
</file>