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lsx" ContentType="application/vnd.openxmlformats-officedocument.spreadsheetml.sheet"/>
  <Default Extension="xml" ContentType="application/xml"/>
  <Override PartName="/ppt/slideLayouts/slideLayout4.xml" ContentType="application/vnd.openxmlformats-officedocument.presentationml.slideLayout+xml"/>
  <Override PartName="/docProps/app.xml" ContentType="application/vnd.openxmlformats-officedocument.extended-properties+xml"/>
  <Override PartName="/docProps/core.xml" ContentType="application/vnd.openxmlformats-package.core-properties+xml"/>
  <Override PartName="/ppt/changesInfos/changesInfo1.xml" ContentType="application/vnd.ms-powerpoint.changesinfo+xml"/>
  <Override PartName="/ppt/charts/chart1.xml" ContentType="application/vnd.openxmlformats-officedocument.drawingml.chart+xml"/>
  <Override PartName="/ppt/slideLayouts/slideLayout10.xml" ContentType="application/vnd.openxmlformats-officedocument.presentationml.slideLayout+xml"/>
  <Override PartName="/ppt/slideLayouts/slideLayout3.xml" ContentType="application/vnd.openxmlformats-officedocument.presentationml.slideLayout+xml"/>
  <Override PartName="/ppt/charts/colors1.xml" ContentType="application/vnd.ms-office.chartcolorstyle+xml"/>
  <Override PartName="/ppt/charts/style1.xml" ContentType="application/vnd.ms-office.chartstyle+xml"/>
  <Override PartName="/ppt/slideLayouts/slideLayout11.xml" ContentType="application/vnd.openxmlformats-officedocument.presentationml.slideLayout+xml"/>
  <Override PartName="/ppt/slideLayouts/slideLayout2.xml" ContentType="application/vnd.openxmlformats-officedocument.presentationml.slideLayout+xml"/>
  <Override PartName="/ppt/tableStyles.xml" ContentType="application/vnd.openxmlformats-officedocument.presentationml.tableStyles+xml"/>
  <Override PartName="/ppt/presProps.xml" ContentType="application/vnd.openxmlformats-officedocument.presentationml.presProps+xml"/>
  <Override PartName="/ppt/slideLayouts/slideLayout8.xml" ContentType="application/vnd.openxmlformats-officedocument.presentationml.slideLayout+xml"/>
  <Override PartName="/ppt/presentation.xml" ContentType="application/vnd.openxmlformats-officedocument.presentationml.presentation.main+xml"/>
  <Override PartName="/ppt/viewProps.xml" ContentType="application/vnd.openxmlformats-officedocument.presentationml.viewProps+xml"/>
  <Override PartName="/ppt/slideMasters/slideMaster1.xml" ContentType="application/vnd.openxmlformats-officedocument.presentationml.slideMaster+xml"/>
  <Override PartName="/ppt/slideLayouts/slideLayout5.xml" ContentType="application/vnd.openxmlformats-officedocument.presentationml.slideLayout+xml"/>
  <Override PartName="/ppt/slideLayouts/slideLayout1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147474552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>
      <p:cViewPr varScale="1">
        <p:scale>
          <a:sx n="105" d="100"/>
          <a:sy n="105" d="100"/>
        </p:scale>
        <p:origin x="798" y="78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customXml" Target="../customXml/item1.xml"/><Relationship Id="rId3" Type="http://schemas.openxmlformats.org/officeDocument/2006/relationships/presProps" Target="presProps.xml"/><Relationship Id="rId7" Type="http://schemas.microsoft.com/office/2016/11/relationships/changesInfo" Target="changesInfos/changesInfo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10" Type="http://schemas.openxmlformats.org/officeDocument/2006/relationships/customXml" Target="../customXml/item3.xml"/><Relationship Id="rId4" Type="http://schemas.openxmlformats.org/officeDocument/2006/relationships/viewProps" Target="viewProps.xml"/><Relationship Id="rId9" Type="http://schemas.openxmlformats.org/officeDocument/2006/relationships/customXml" Target="../customXml/item2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Dylan Breger" userId="9b3da09f-10fe-42ec-9aa5-9fa2a3e9cc20" providerId="ADAL" clId="{F98534C6-B0C5-430B-9C0B-35D9871B4C23}"/>
    <pc:docChg chg="addSld modSld">
      <pc:chgData name="Dylan Breger" userId="9b3da09f-10fe-42ec-9aa5-9fa2a3e9cc20" providerId="ADAL" clId="{F98534C6-B0C5-430B-9C0B-35D9871B4C23}" dt="2026-08-12T18:10:19.075" v="0"/>
      <pc:docMkLst>
        <pc:docMk/>
      </pc:docMkLst>
      <pc:sldChg chg="add">
        <pc:chgData name="Dylan Breger" userId="9b3da09f-10fe-42ec-9aa5-9fa2a3e9cc20" providerId="ADAL" clId="{F98534C6-B0C5-430B-9C0B-35D9871B4C23}" dt="2026-08-12T18:10:19.075" v="0"/>
        <pc:sldMkLst>
          <pc:docMk/>
          <pc:sldMk cId="3575465415" sldId="2147474552"/>
        </pc:sldMkLst>
      </pc:sldChg>
    </pc:docChg>
  </pc:docChgLst>
</pc:chgInfo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en-US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Original TV</c:v>
                </c:pt>
              </c:strCache>
            </c:strRef>
          </c:tx>
          <c:spPr>
            <a:solidFill>
              <a:srgbClr val="00BFF2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Q1 2025</c:v>
                </c:pt>
                <c:pt idx="1">
                  <c:v>Q2 2025</c:v>
                </c:pt>
                <c:pt idx="2">
                  <c:v>Q3 2025</c:v>
                </c:pt>
                <c:pt idx="3">
                  <c:v>Q4 2025</c:v>
                </c:pt>
                <c:pt idx="4">
                  <c:v>Q1 2026</c:v>
                </c:pt>
                <c:pt idx="5">
                  <c:v>Q2 2026</c:v>
                </c:pt>
              </c:strCache>
            </c:strRef>
          </c:cat>
          <c:val>
            <c:numRef>
              <c:f>Sheet1!$B$2:$B$7</c:f>
              <c:numCache>
                <c:formatCode>General</c:formatCode>
                <c:ptCount val="6"/>
                <c:pt idx="0">
                  <c:v>6</c:v>
                </c:pt>
                <c:pt idx="1">
                  <c:v>5.8</c:v>
                </c:pt>
                <c:pt idx="2">
                  <c:v>5.8</c:v>
                </c:pt>
                <c:pt idx="3">
                  <c:v>5.7</c:v>
                </c:pt>
                <c:pt idx="4">
                  <c:v>6.2</c:v>
                </c:pt>
                <c:pt idx="5">
                  <c:v>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0-E4C8-4E77-8209-2BD9F7A1E77E}"/>
            </c:ext>
          </c:extLst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Original Film</c:v>
                </c:pt>
              </c:strCache>
            </c:strRef>
          </c:tx>
          <c:spPr>
            <a:solidFill>
              <a:srgbClr val="ED3C8D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Q1 2025</c:v>
                </c:pt>
                <c:pt idx="1">
                  <c:v>Q2 2025</c:v>
                </c:pt>
                <c:pt idx="2">
                  <c:v>Q3 2025</c:v>
                </c:pt>
                <c:pt idx="3">
                  <c:v>Q4 2025</c:v>
                </c:pt>
                <c:pt idx="4">
                  <c:v>Q1 2026</c:v>
                </c:pt>
                <c:pt idx="5">
                  <c:v>Q2 2026</c:v>
                </c:pt>
              </c:strCache>
            </c:strRef>
          </c:cat>
          <c:val>
            <c:numRef>
              <c:f>Sheet1!$C$2:$C$7</c:f>
              <c:numCache>
                <c:formatCode>General</c:formatCode>
                <c:ptCount val="6"/>
                <c:pt idx="0">
                  <c:v>1.3</c:v>
                </c:pt>
                <c:pt idx="1">
                  <c:v>1.3</c:v>
                </c:pt>
                <c:pt idx="2">
                  <c:v>1.4</c:v>
                </c:pt>
                <c:pt idx="3">
                  <c:v>1.4</c:v>
                </c:pt>
                <c:pt idx="4">
                  <c:v>1.1000000000000001</c:v>
                </c:pt>
                <c:pt idx="5">
                  <c:v>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1-E4C8-4E77-8209-2BD9F7A1E77E}"/>
            </c:ext>
          </c:extLst>
        </c:ser>
        <c:ser>
          <c:idx val="2"/>
          <c:order val="2"/>
          <c:tx>
            <c:strRef>
              <c:f>Sheet1!$D$1</c:f>
              <c:strCache>
                <c:ptCount val="1"/>
                <c:pt idx="0">
                  <c:v>Library TV</c:v>
                </c:pt>
              </c:strCache>
            </c:strRef>
          </c:tx>
          <c:spPr>
            <a:solidFill>
              <a:srgbClr val="4EBEA4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Q1 2025</c:v>
                </c:pt>
                <c:pt idx="1">
                  <c:v>Q2 2025</c:v>
                </c:pt>
                <c:pt idx="2">
                  <c:v>Q3 2025</c:v>
                </c:pt>
                <c:pt idx="3">
                  <c:v>Q4 2025</c:v>
                </c:pt>
                <c:pt idx="4">
                  <c:v>Q1 2026</c:v>
                </c:pt>
                <c:pt idx="5">
                  <c:v>Q2 2026</c:v>
                </c:pt>
              </c:strCache>
            </c:strRef>
          </c:cat>
          <c:val>
            <c:numRef>
              <c:f>Sheet1!$D$2:$D$7</c:f>
              <c:numCache>
                <c:formatCode>General</c:formatCode>
                <c:ptCount val="6"/>
                <c:pt idx="0">
                  <c:v>16.3</c:v>
                </c:pt>
                <c:pt idx="1">
                  <c:v>16.600000000000001</c:v>
                </c:pt>
                <c:pt idx="2">
                  <c:v>17</c:v>
                </c:pt>
                <c:pt idx="3">
                  <c:v>18</c:v>
                </c:pt>
                <c:pt idx="4">
                  <c:v>20</c:v>
                </c:pt>
                <c:pt idx="5">
                  <c:v>22.1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2-E4C8-4E77-8209-2BD9F7A1E77E}"/>
            </c:ext>
          </c:extLst>
        </c:ser>
        <c:ser>
          <c:idx val="3"/>
          <c:order val="3"/>
          <c:tx>
            <c:strRef>
              <c:f>Sheet1!$E$1</c:f>
              <c:strCache>
                <c:ptCount val="1"/>
                <c:pt idx="0">
                  <c:v>Library Film</c:v>
                </c:pt>
              </c:strCache>
            </c:strRef>
          </c:tx>
          <c:spPr>
            <a:solidFill>
              <a:srgbClr val="FFE600"/>
            </a:solidFill>
            <a:ln>
              <a:noFill/>
            </a:ln>
            <a:effectLst/>
          </c:spPr>
          <c:invertIfNegative val="0"/>
          <c:cat>
            <c:strRef>
              <c:f>Sheet1!$A$2:$A$7</c:f>
              <c:strCache>
                <c:ptCount val="6"/>
                <c:pt idx="0">
                  <c:v>Q1 2025</c:v>
                </c:pt>
                <c:pt idx="1">
                  <c:v>Q2 2025</c:v>
                </c:pt>
                <c:pt idx="2">
                  <c:v>Q3 2025</c:v>
                </c:pt>
                <c:pt idx="3">
                  <c:v>Q4 2025</c:v>
                </c:pt>
                <c:pt idx="4">
                  <c:v>Q1 2026</c:v>
                </c:pt>
                <c:pt idx="5">
                  <c:v>Q2 2026</c:v>
                </c:pt>
              </c:strCache>
            </c:strRef>
          </c:cat>
          <c:val>
            <c:numRef>
              <c:f>Sheet1!$E$2:$E$7</c:f>
              <c:numCache>
                <c:formatCode>General</c:formatCode>
                <c:ptCount val="6"/>
                <c:pt idx="0">
                  <c:v>5.4</c:v>
                </c:pt>
                <c:pt idx="1">
                  <c:v>5.3</c:v>
                </c:pt>
                <c:pt idx="2">
                  <c:v>5.3</c:v>
                </c:pt>
                <c:pt idx="3">
                  <c:v>6</c:v>
                </c:pt>
                <c:pt idx="4">
                  <c:v>5.5</c:v>
                </c:pt>
                <c:pt idx="5">
                  <c:v>5.3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3-E4C8-4E77-8209-2BD9F7A1E77E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219"/>
        <c:overlap val="-27"/>
        <c:axId val="1388860271"/>
        <c:axId val="654504752"/>
      </c:barChart>
      <c:catAx>
        <c:axId val="1388860271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rgbClr val="1F1A62"/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654504752"/>
        <c:crosses val="autoZero"/>
        <c:auto val="1"/>
        <c:lblAlgn val="ctr"/>
        <c:lblOffset val="100"/>
        <c:noMultiLvlLbl val="0"/>
      </c:catAx>
      <c:valAx>
        <c:axId val="654504752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rgbClr val="1B1464"/>
                </a:solidFill>
                <a:latin typeface="Arial" panose="020B0604020202020204" pitchFamily="34" charset="0"/>
                <a:ea typeface="+mn-ea"/>
                <a:cs typeface="Arial" panose="020B0604020202020204" pitchFamily="34" charset="0"/>
              </a:defRPr>
            </a:pPr>
            <a:endParaRPr lang="en-US"/>
          </a:p>
        </c:txPr>
        <c:crossAx val="1388860271"/>
        <c:crosses val="autoZero"/>
        <c:crossBetween val="between"/>
        <c:majorUnit val="2"/>
      </c:valAx>
      <c:spPr>
        <a:noFill/>
        <a:ln>
          <a:noFill/>
        </a:ln>
        <a:effectLst/>
      </c:spPr>
    </c:plotArea>
    <c:legend>
      <c:legendPos val="t"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1197" b="0" i="0" u="none" strike="noStrike" kern="1200" baseline="0">
              <a:solidFill>
                <a:srgbClr val="1B1464"/>
              </a:solidFill>
              <a:latin typeface="Arial" panose="020B0604020202020204" pitchFamily="34" charset="0"/>
              <a:ea typeface="+mn-ea"/>
              <a:cs typeface="Arial" panose="020B0604020202020204" pitchFamily="34" charset="0"/>
            </a:defRPr>
          </a:pPr>
          <a:endParaRPr lang="en-US"/>
        </a:p>
      </c:txPr>
    </c:legend>
    <c:plotVisOnly val="1"/>
    <c:dispBlanksAs val="gap"/>
    <c:showDLblsOverMax val="0"/>
    <c:extLst>
      <c:ext xmlns:c16r3="http://schemas.microsoft.com/office/drawing/2017/03/chart" uri="{56B9EC1D-385E-4148-901F-78D8002777C0}">
        <c16r3:dataDisplayOptions16>
          <c16r3:dispNaAsBlank val="1"/>
        </c16r3:dataDisplayOptions16>
      </c:ext>
    </c:extLst>
  </c:chart>
  <c:spPr>
    <a:noFill/>
    <a:ln>
      <a:noFill/>
    </a:ln>
    <a:effectLst/>
  </c:spPr>
  <c:txPr>
    <a:bodyPr/>
    <a:lstStyle/>
    <a:p>
      <a:pPr>
        <a:defRPr>
          <a:solidFill>
            <a:srgbClr val="1B1464"/>
          </a:solidFill>
          <a:latin typeface="Arial" panose="020B0604020202020204" pitchFamily="34" charset="0"/>
          <a:cs typeface="Arial" panose="020B0604020202020204" pitchFamily="34" charset="0"/>
        </a:defRPr>
      </a:pPr>
      <a:endParaRPr lang="en-US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40EECF29-4129-DC1F-9E7F-4802ADF05D0D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DB401C43-444D-42EF-F546-5757A5AD4096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01E3246-E0A4-99FC-0A91-3B9F4469962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CCDDC2DD-3F03-CAC0-28E7-4D708E0C14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B69621D-8BC0-5DCF-5C78-127D6B745B5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8020115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386F673-5F38-6B8B-2894-508C1DEC8EA8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5EDF75F4-43DB-4457-5BAE-97B602800056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BD6E078C-9D2D-6AA2-47D5-D17C2A7198E8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85F5314-DD20-9046-6823-552ADF0A934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6EA6DA4F-B18A-C287-A6D9-CC51353FBAB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77953663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25F2BFCD-BFE7-E3A8-6C7E-7DBBCFA9AC33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DA729E56-3C21-127C-1101-819D311FE333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93090E7-1B77-BBF3-9F41-0B5DBF32590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35B0EBA-4589-2DD8-F184-918D388E691D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EF4AE0A0-B0D3-7781-885C-A51E1AAC93E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3146218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E96B7ABE-A699-7B98-99FA-5B65BADA85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6E290F1-1289-9B38-C18F-B895B3DDF3A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C89D1417-30F5-A8D2-B5F9-846627D523C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7192E9B5-013E-FC8E-03A3-099D83A4C9C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96246DB6-5471-7B49-568A-E3720B0A94D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9911000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9B220E5-ABB7-1EEE-0D4C-C0D4417EBC8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2562AC15-BABB-58A2-E8A0-5DD85FFF447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82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82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82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82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E6A1A1B-59D8-D11A-555A-220154A1BB1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017D5074-73CE-7718-9411-B9C3B12478F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701D247-CA13-973A-C256-56FFB8348244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7845556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2E64B27B-6CFF-18DC-276C-15C42CFB943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C129E73E-08D9-DC16-2462-CFAB0F7AE90F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D0C9E9A-C72A-CFEF-A8D2-37BE7DB3512B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855BA0D0-C05B-4557-5491-DDCF59C53C72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384B2D8-457F-3A08-AECA-6C7B471D44A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DF61CF43-8BB1-B5D4-FDAE-8B6E7786D71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3214083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76354E0-5B1D-3A88-F2A2-78E1000F5C4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492BC7E0-9994-106D-52D4-E95364E1396E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D9F9572-ACA7-34BD-B393-CD4DA9C5204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83251D7-DE4D-25B2-6E4A-73CB7EAD2C9E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E02DC881-961C-A346-BE09-974CF1E0A55A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41E4593B-D130-ABFB-B979-50DD35FFC8C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F2588F1F-8F83-6023-CDA5-DDB300B286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DB3C0464-E79B-CF91-36A7-0EAE6D022F9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7916870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95C0B6A4-E241-3C46-45BE-0A766008768D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1EB4EAE8-83FB-3244-19E1-94A8A09D9A4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18348E36-4749-C03C-B477-C7F471F36DF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473FC13-2213-D151-9CE2-D0215A8789E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631896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8184A9FC-E2FE-A4B9-6D76-EE07F68E9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60DB957D-1ADB-581C-0488-BC2EAD3E1F51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A93F717D-C74F-BD06-DEEC-E1877258198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261199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759F1C-6FD7-92C9-3D14-8E11BF896E31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8F53AB3F-2B36-68C5-8FFC-F0150E34DF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4638BF12-8541-77E6-6690-1A8DF481BE76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C822C689-853D-7D9B-12D4-60FDE583088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53F2FC7D-DEF6-74EA-E344-2D38CF41D6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7C143B95-C2E0-1056-CE3F-D5AA3F480D50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079551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C6FF0212-A143-1A6B-4F26-A2FF4BD00FAE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8B13765E-1C2C-5326-13CD-AB6030F88818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EBC46C41-F383-5B80-1899-D478BEED4FB8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E9F549B-718D-58D5-92CC-0BB80FA3BA0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A9DE5074-FF24-07AB-AFC6-0B14B72BF5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619488F-B8FB-3171-EC8C-C7B8AAB4335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59546688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1D76126F-D091-8E7F-78F1-D49CC608146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33D1354-4A63-7B13-B35A-6D7AFD868650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A1180B82-1DE7-79D6-61BE-3B8BE986AA58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B9FAE7D9-B781-4474-992F-0F75E1701FFA}" type="datetimeFigureOut">
              <a:rPr lang="en-US" smtClean="0"/>
              <a:t>8/12/2026</a:t>
            </a:fld>
            <a:endParaRPr lang="en-US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F48E7330-3628-87F7-17E5-F960CDBADE8B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80F78412-47D7-A100-BDE4-FBA1BCB6CFB3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82000"/>
                  </a:schemeClr>
                </a:solidFill>
              </a:defRPr>
            </a:lvl1pPr>
          </a:lstStyle>
          <a:p>
            <a:fld id="{F3FEC581-954C-48E4-93DC-077445EDD05A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4664700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chart" Target="../charts/chart1.xml"/><Relationship Id="rId2" Type="http://schemas.openxmlformats.org/officeDocument/2006/relationships/hyperlink" Target="https://thevab.com/signin?utm_source=grab-and-go&amp;utm_medium=vab-insights&amp;utm_campaign=" TargetMode="External"/><Relationship Id="rId1" Type="http://schemas.openxmlformats.org/officeDocument/2006/relationships/slideLayout" Target="../slideLayouts/slideLayout7.xml"/><Relationship Id="rId6" Type="http://schemas.openxmlformats.org/officeDocument/2006/relationships/hyperlink" Target="https://thevab.com/insight/four-ctv-consumer-behaviors-in-2026?utm_source=grab-and-go&amp;utm_medium=vab-insights&amp;utm_campaign=" TargetMode="External"/><Relationship Id="rId5" Type="http://schemas.openxmlformats.org/officeDocument/2006/relationships/hyperlink" Target="https://thevab.com/insights" TargetMode="External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95F06AB0-E6FB-186F-BF2C-4271ECB20398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>
            <a:extLst>
              <a:ext uri="{FF2B5EF4-FFF2-40B4-BE49-F238E27FC236}">
                <a16:creationId xmlns:a16="http://schemas.microsoft.com/office/drawing/2014/main" id="{F5386912-0863-3789-461C-944DE14356DA}"/>
              </a:ext>
            </a:extLst>
          </p:cNvPr>
          <p:cNvSpPr>
            <a:spLocks/>
          </p:cNvSpPr>
          <p:nvPr/>
        </p:nvSpPr>
        <p:spPr>
          <a:xfrm>
            <a:off x="0" y="1698993"/>
            <a:ext cx="12191999" cy="5170157"/>
          </a:xfrm>
          <a:prstGeom prst="rect">
            <a:avLst/>
          </a:prstGeom>
          <a:solidFill>
            <a:srgbClr val="E2E8F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9" name="TextBox 8">
            <a:extLst>
              <a:ext uri="{FF2B5EF4-FFF2-40B4-BE49-F238E27FC236}">
                <a16:creationId xmlns:a16="http://schemas.microsoft.com/office/drawing/2014/main" id="{9EFC7D13-52D6-034A-ED40-2A477DE3E441}"/>
              </a:ext>
            </a:extLst>
          </p:cNvPr>
          <p:cNvSpPr txBox="1"/>
          <p:nvPr/>
        </p:nvSpPr>
        <p:spPr>
          <a:xfrm>
            <a:off x="2711769" y="1739021"/>
            <a:ext cx="6768459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600" b="1" u="sng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U.S. Film &amp; TV Hours Streamed on Major SVOD &amp; AVOD Platforms</a:t>
            </a:r>
          </a:p>
          <a:p>
            <a:pPr algn="ctr">
              <a:defRPr sz="1400" b="0" i="0" u="none" strike="noStrike" kern="1200" spc="0" baseline="0">
                <a:solidFill>
                  <a:prstClr val="black">
                    <a:lumMod val="65000"/>
                    <a:lumOff val="35000"/>
                  </a:prstClr>
                </a:solidFill>
                <a:latin typeface="+mn-lt"/>
                <a:ea typeface="+mn-ea"/>
                <a:cs typeface="+mn-cs"/>
              </a:defRPr>
            </a:pPr>
            <a:r>
              <a:rPr lang="en-US" sz="12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in Billions of hours</a:t>
            </a:r>
          </a:p>
        </p:txBody>
      </p:sp>
      <p:sp>
        <p:nvSpPr>
          <p:cNvPr id="11" name="TextBox 10">
            <a:extLst>
              <a:ext uri="{FF2B5EF4-FFF2-40B4-BE49-F238E27FC236}">
                <a16:creationId xmlns:a16="http://schemas.microsoft.com/office/drawing/2014/main" id="{F8EBF030-AB6E-A4C7-9CB3-CB4AAA4550F2}"/>
              </a:ext>
            </a:extLst>
          </p:cNvPr>
          <p:cNvSpPr txBox="1"/>
          <p:nvPr/>
        </p:nvSpPr>
        <p:spPr>
          <a:xfrm>
            <a:off x="461689" y="6084083"/>
            <a:ext cx="11708791" cy="21544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Source: Luminate Intelligence, </a:t>
            </a:r>
            <a:r>
              <a:rPr lang="en-US" sz="800" i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2026 Midyear Report: Trends in Music, TV &amp; Film</a:t>
            </a:r>
            <a:r>
              <a:rPr lang="en-US" sz="800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. Luminate streaming viewership (M). </a:t>
            </a:r>
            <a:endParaRPr lang="en-US" sz="800"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3" name="Rectangle 12">
            <a:extLst>
              <a:ext uri="{FF2B5EF4-FFF2-40B4-BE49-F238E27FC236}">
                <a16:creationId xmlns:a16="http://schemas.microsoft.com/office/drawing/2014/main" id="{7C39B731-87FD-8D70-87B5-B8C6AC78277B}"/>
              </a:ext>
            </a:extLst>
          </p:cNvPr>
          <p:cNvSpPr/>
          <p:nvPr/>
        </p:nvSpPr>
        <p:spPr>
          <a:xfrm>
            <a:off x="1" y="-1"/>
            <a:ext cx="3510115" cy="321597"/>
          </a:xfrm>
          <a:prstGeom prst="rect">
            <a:avLst/>
          </a:prstGeom>
          <a:solidFill>
            <a:srgbClr val="1B1464"/>
          </a:solidFill>
          <a:ln>
            <a:solidFill>
              <a:srgbClr val="1B1464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200" b="0" i="0" u="none" strike="noStrike" kern="120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Content Viewing: Streaming Library vs. Original</a:t>
            </a:r>
          </a:p>
        </p:txBody>
      </p:sp>
      <p:sp>
        <p:nvSpPr>
          <p:cNvPr id="15" name="Rectangle 14">
            <a:extLst>
              <a:ext uri="{FF2B5EF4-FFF2-40B4-BE49-F238E27FC236}">
                <a16:creationId xmlns:a16="http://schemas.microsoft.com/office/drawing/2014/main" id="{9A5E02C1-C768-12EF-45DA-95040F804750}"/>
              </a:ext>
            </a:extLst>
          </p:cNvPr>
          <p:cNvSpPr/>
          <p:nvPr/>
        </p:nvSpPr>
        <p:spPr>
          <a:xfrm>
            <a:off x="115747" y="440921"/>
            <a:ext cx="9942653" cy="8925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l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en-US" sz="2600" b="1">
                <a:solidFill>
                  <a:srgbClr val="1B1464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Library content commands the most streaming time, underscoring the enduring value of deep, familiar catalogs</a:t>
            </a:r>
            <a:endParaRPr kumimoji="0" lang="en-US" sz="2600" b="1" i="0" u="none" strike="noStrike" kern="1200" cap="none" spc="0" normalizeH="0" baseline="0" noProof="0">
              <a:ln>
                <a:noFill/>
              </a:ln>
              <a:solidFill>
                <a:srgbClr val="1B1464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7" name="Rectangle 16">
            <a:extLst>
              <a:ext uri="{FF2B5EF4-FFF2-40B4-BE49-F238E27FC236}">
                <a16:creationId xmlns:a16="http://schemas.microsoft.com/office/drawing/2014/main" id="{F37D86FF-619C-655D-4E10-DCDAAF02074A}"/>
              </a:ext>
            </a:extLst>
          </p:cNvPr>
          <p:cNvSpPr/>
          <p:nvPr/>
        </p:nvSpPr>
        <p:spPr>
          <a:xfrm>
            <a:off x="10267952" y="0"/>
            <a:ext cx="1924048" cy="1671565"/>
          </a:xfrm>
          <a:prstGeom prst="rect">
            <a:avLst/>
          </a:prstGeom>
          <a:noFill/>
          <a:ln w="28575">
            <a:solidFill>
              <a:srgbClr val="ED3C8D"/>
            </a:solidFill>
          </a:ln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en-US" sz="1800" b="0" i="0" u="none" strike="noStrike" kern="120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Arial" panose="020B0604020202020204" pitchFamily="34" charset="0"/>
              <a:cs typeface="Arial" panose="020B0604020202020204" pitchFamily="34" charset="0"/>
            </a:endParaRPr>
          </a:p>
        </p:txBody>
      </p:sp>
      <p:sp>
        <p:nvSpPr>
          <p:cNvPr id="19" name="TextBox 18">
            <a:extLst>
              <a:ext uri="{FF2B5EF4-FFF2-40B4-BE49-F238E27FC236}">
                <a16:creationId xmlns:a16="http://schemas.microsoft.com/office/drawing/2014/main" id="{710A8BC8-6D98-FA30-545D-38397389DBDD}"/>
              </a:ext>
            </a:extLst>
          </p:cNvPr>
          <p:cNvSpPr txBox="1"/>
          <p:nvPr/>
        </p:nvSpPr>
        <p:spPr>
          <a:xfrm>
            <a:off x="10233660" y="2907"/>
            <a:ext cx="199644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Scan or click to access more </a:t>
            </a:r>
            <a:r>
              <a:rPr lang="en-US" sz="1000" b="1">
                <a:solidFill>
                  <a:srgbClr val="ED3C8D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streaming</a:t>
            </a:r>
            <a:r>
              <a:rPr kumimoji="0" lang="en-US" sz="1000" b="1" i="0" u="none" strike="noStrike" kern="1200" cap="none" spc="0" normalizeH="0" baseline="0" noProof="0">
                <a:ln>
                  <a:noFill/>
                </a:ln>
                <a:solidFill>
                  <a:srgbClr val="ED3C8D"/>
                </a:solidFill>
                <a:effectLst/>
                <a:uLnTx/>
                <a:uFillTx/>
                <a:latin typeface="Arial" panose="020B0604020202020204" pitchFamily="34" charset="0"/>
                <a:cs typeface="Arial" panose="020B0604020202020204" pitchFamily="34" charset="0"/>
              </a:rPr>
              <a:t> insights</a:t>
            </a:r>
          </a:p>
        </p:txBody>
      </p:sp>
      <p:pic>
        <p:nvPicPr>
          <p:cNvPr id="21" name="Picture 2">
            <a:hlinkClick r:id="rId2"/>
            <a:extLst>
              <a:ext uri="{FF2B5EF4-FFF2-40B4-BE49-F238E27FC236}">
                <a16:creationId xmlns:a16="http://schemas.microsoft.com/office/drawing/2014/main" id="{ABECE102-F949-4196-C4EF-3FFAF4AB67BA}"/>
              </a:ext>
            </a:extLst>
          </p:cNvPr>
          <p:cNvPicPr>
            <a:picLocks noChangeAspect="1" noChangeArrowheads="1"/>
          </p:cNvPicPr>
          <p:nvPr/>
        </p:nvPicPr>
        <p:blipFill rotWithShape="1">
          <a:blip r:embed="rId3" cstate="hq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8627" t="8925" r="8225" b="7734"/>
          <a:stretch/>
        </p:blipFill>
        <p:spPr bwMode="auto">
          <a:xfrm>
            <a:off x="10676741" y="521763"/>
            <a:ext cx="1106470" cy="110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3" name="Picture 22">
            <a:extLst>
              <a:ext uri="{FF2B5EF4-FFF2-40B4-BE49-F238E27FC236}">
                <a16:creationId xmlns:a16="http://schemas.microsoft.com/office/drawing/2014/main" id="{23C32C42-107C-529D-BAB6-81BE75B0D3B5}"/>
              </a:ext>
            </a:extLst>
          </p:cNvPr>
          <p:cNvPicPr>
            <a:picLocks noChangeAspect="1"/>
          </p:cNvPicPr>
          <p:nvPr/>
        </p:nvPicPr>
        <p:blipFill rotWithShape="1">
          <a:blip r:embed="rId4" cstate="print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r="-1"/>
          <a:stretch/>
        </p:blipFill>
        <p:spPr>
          <a:xfrm>
            <a:off x="483207" y="6519043"/>
            <a:ext cx="11708793" cy="350107"/>
          </a:xfrm>
          <a:prstGeom prst="rect">
            <a:avLst/>
          </a:prstGeom>
        </p:spPr>
      </p:pic>
      <p:sp>
        <p:nvSpPr>
          <p:cNvPr id="25" name="Rectangle 24">
            <a:extLst>
              <a:ext uri="{FF2B5EF4-FFF2-40B4-BE49-F238E27FC236}">
                <a16:creationId xmlns:a16="http://schemas.microsoft.com/office/drawing/2014/main" id="{26E94393-8EB5-12FF-77C8-678A776A3CE0}"/>
              </a:ext>
            </a:extLst>
          </p:cNvPr>
          <p:cNvSpPr/>
          <p:nvPr/>
        </p:nvSpPr>
        <p:spPr>
          <a:xfrm>
            <a:off x="483207" y="6533170"/>
            <a:ext cx="11687274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sz="1800" b="1" i="0" u="sng" strike="noStrike" kern="1200" cap="none" spc="150" normalizeH="0" baseline="0" noProof="0">
                <a:ln>
                  <a:noFill/>
                </a:ln>
                <a:solidFill>
                  <a:srgbClr val="00BFF2"/>
                </a:solidFill>
                <a:effectLst/>
                <a:uLnTx/>
                <a:uFillTx/>
                <a:latin typeface="Arial" panose="020B0604020202020204" pitchFamily="34" charset="0"/>
                <a:ea typeface="Open Sans" panose="020B0606030504020204" pitchFamily="34" charset="0"/>
                <a:cs typeface="Open Sans" panose="020B0606030504020204" pitchFamily="34" charset="0"/>
                <a:hlinkClick r:id="rId5">
                  <a:extLst>
                    <a:ext uri="{A12FA001-AC4F-418D-AE19-62706E023703}">
                      <ahyp:hlinkClr xmlns:ahyp="http://schemas.microsoft.com/office/drawing/2018/hyperlinkcolor" val="tx"/>
                    </a:ext>
                  </a:extLst>
                </a:hlinkClick>
              </a:rPr>
              <a:t>theVAB.com/insights</a:t>
            </a:r>
            <a:endParaRPr kumimoji="0" lang="en-US" sz="1800" b="1" i="0" u="sng" strike="noStrike" kern="1200" cap="none" spc="150" normalizeH="0" baseline="0" noProof="0">
              <a:ln>
                <a:noFill/>
              </a:ln>
              <a:solidFill>
                <a:srgbClr val="00BFF2"/>
              </a:solidFill>
              <a:effectLst/>
              <a:uLnTx/>
              <a:uFillTx/>
              <a:latin typeface="Arial" panose="020B0604020202020204" pitchFamily="34" charset="0"/>
              <a:ea typeface="Open Sans" panose="020B0606030504020204" pitchFamily="34" charset="0"/>
              <a:cs typeface="Open Sans" panose="020B0606030504020204" pitchFamily="34" charset="0"/>
            </a:endParaRPr>
          </a:p>
        </p:txBody>
      </p:sp>
      <p:sp>
        <p:nvSpPr>
          <p:cNvPr id="29" name="TextBox 28">
            <a:hlinkClick r:id="rId6"/>
            <a:extLst>
              <a:ext uri="{FF2B5EF4-FFF2-40B4-BE49-F238E27FC236}">
                <a16:creationId xmlns:a16="http://schemas.microsoft.com/office/drawing/2014/main" id="{C7EA0C40-F597-7524-D5E7-BB61DE6C79C1}"/>
              </a:ext>
            </a:extLst>
          </p:cNvPr>
          <p:cNvSpPr txBox="1">
            <a:spLocks/>
          </p:cNvSpPr>
          <p:nvPr/>
        </p:nvSpPr>
        <p:spPr>
          <a:xfrm>
            <a:off x="-3" y="6274794"/>
            <a:ext cx="12202272" cy="261610"/>
          </a:xfrm>
          <a:prstGeom prst="rect">
            <a:avLst/>
          </a:prstGeom>
          <a:solidFill>
            <a:srgbClr val="ED3C8D"/>
          </a:solidFill>
          <a:ln>
            <a:solidFill>
              <a:schemeClr val="bg1"/>
            </a:solidFill>
          </a:ln>
        </p:spPr>
        <p:txBody>
          <a:bodyPr wrap="square" rtlCol="0">
            <a:spAutoFit/>
          </a:bodyPr>
          <a:lstStyle/>
          <a:p>
            <a:pPr lvl="0" algn="ctr">
              <a:defRPr/>
            </a:pP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Click here to download related content from VAB, </a:t>
            </a:r>
            <a:r>
              <a:rPr kumimoji="0" lang="en-US" sz="1100" b="1" i="1" u="none" strike="noStrike" kern="1200" cap="none" spc="0" normalizeH="0" baseline="0" noProof="0">
                <a:ln>
                  <a:noFill/>
                </a:ln>
                <a:solidFill>
                  <a:srgbClr val="FFE600"/>
                </a:solidFill>
                <a:effectLst/>
                <a:uLnTx/>
                <a:uFillTx/>
                <a:latin typeface="Arial" panose="020B0604020202020204" pitchFamily="34" charset="0"/>
                <a:ea typeface="+mn-ea"/>
                <a:cs typeface="Arial" panose="020B0604020202020204" pitchFamily="34" charset="0"/>
              </a:rPr>
              <a:t>‘</a:t>
            </a:r>
            <a:r>
              <a:rPr lang="en-US" sz="1100" b="1" i="1" u="sng">
                <a:solidFill>
                  <a:srgbClr val="FFE600"/>
                </a:solidFill>
                <a:latin typeface="Arial" panose="020B0604020202020204" pitchFamily="34" charset="0"/>
                <a:cs typeface="Arial" panose="020B0604020202020204" pitchFamily="34" charset="0"/>
              </a:rPr>
              <a:t>Staying Current on Streaming: The Latest on Connected TV Consumer Behaviors’</a:t>
            </a:r>
            <a:endParaRPr kumimoji="0" lang="en-US" sz="1100" b="1" i="1" strike="noStrike" kern="1200" cap="none" spc="0" normalizeH="0" baseline="0" noProof="0">
              <a:ln>
                <a:noFill/>
              </a:ln>
              <a:solidFill>
                <a:srgbClr val="FFE600"/>
              </a:solidFill>
              <a:effectLst/>
              <a:uLnTx/>
              <a:uFillTx/>
              <a:latin typeface="Arial" panose="020B0604020202020204" pitchFamily="34" charset="0"/>
              <a:ea typeface="+mn-ea"/>
              <a:cs typeface="Arial" panose="020B0604020202020204" pitchFamily="34" charset="0"/>
            </a:endParaRPr>
          </a:p>
        </p:txBody>
      </p:sp>
      <p:graphicFrame>
        <p:nvGraphicFramePr>
          <p:cNvPr id="32" name="Chart 31">
            <a:extLst>
              <a:ext uri="{FF2B5EF4-FFF2-40B4-BE49-F238E27FC236}">
                <a16:creationId xmlns:a16="http://schemas.microsoft.com/office/drawing/2014/main" id="{EF38AC0A-E5B3-F54E-DA34-2102A65A6168}"/>
              </a:ext>
            </a:extLst>
          </p:cNvPr>
          <p:cNvGraphicFramePr/>
          <p:nvPr/>
        </p:nvGraphicFramePr>
        <p:xfrm>
          <a:off x="464942" y="2276368"/>
          <a:ext cx="11262116" cy="386196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7"/>
          </a:graphicData>
        </a:graphic>
      </p:graphicFrame>
    </p:spTree>
    <p:extLst>
      <p:ext uri="{BB962C8B-B14F-4D97-AF65-F5344CB8AC3E}">
        <p14:creationId xmlns:p14="http://schemas.microsoft.com/office/powerpoint/2010/main" val="357546541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C24291D3CFFFB3468A8BEBC160241642" ma:contentTypeVersion="19" ma:contentTypeDescription="Create a new document." ma:contentTypeScope="" ma:versionID="ca9a50b37f8fd7aa2bb61aaf8ef7694c">
  <xsd:schema xmlns:xsd="http://www.w3.org/2001/XMLSchema" xmlns:xs="http://www.w3.org/2001/XMLSchema" xmlns:p="http://schemas.microsoft.com/office/2006/metadata/properties" xmlns:ns2="97cdb7a3-d8d8-4d5a-8559-ae518cf29f49" xmlns:ns3="8ffbcc2d-a520-42b9-8ca7-e090664160a6" targetNamespace="http://schemas.microsoft.com/office/2006/metadata/properties" ma:root="true" ma:fieldsID="157455a0c779238415b359be0495f7ed" ns2:_="" ns3:_="">
    <xsd:import namespace="97cdb7a3-d8d8-4d5a-8559-ae518cf29f49"/>
    <xsd:import namespace="8ffbcc2d-a520-42b9-8ca7-e090664160a6"/>
    <xsd:element name="properties">
      <xsd:complexType>
        <xsd:sequence>
          <xsd:element name="documentManagement">
            <xsd:complexType>
              <xsd:all>
                <xsd:element ref="ns2:MediaServiceMetadata" minOccurs="0"/>
                <xsd:element ref="ns2:MediaServiceFastMetadata" minOccurs="0"/>
                <xsd:element ref="ns2:MediaServiceDateTaken" minOccurs="0"/>
                <xsd:element ref="ns2:MediaServiceAutoTags" minOccurs="0"/>
                <xsd:element ref="ns2:MediaServiceOCR" minOccurs="0"/>
                <xsd:element ref="ns2:MediaServiceGenerationTime" minOccurs="0"/>
                <xsd:element ref="ns2:MediaServiceEventHashCode" minOccurs="0"/>
                <xsd:element ref="ns2:MediaServiceAutoKeyPoints" minOccurs="0"/>
                <xsd:element ref="ns2:MediaServiceKeyPoints" minOccurs="0"/>
                <xsd:element ref="ns3:SharedWithUsers" minOccurs="0"/>
                <xsd:element ref="ns3:SharedWithDetails" minOccurs="0"/>
                <xsd:element ref="ns2:MediaLengthInSeconds" minOccurs="0"/>
                <xsd:element ref="ns2:MediaServiceLocation" minOccurs="0"/>
                <xsd:element ref="ns2:lcf76f155ced4ddcb4097134ff3c332f" minOccurs="0"/>
                <xsd:element ref="ns3:TaxCatchAll" minOccurs="0"/>
                <xsd:element ref="ns2:MediaServiceObjectDetectorVersions" minOccurs="0"/>
                <xsd:element ref="ns2:MediaServiceSearchProperties" minOccurs="0"/>
                <xsd:element ref="ns2:MediaServiceBillingMetadata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97cdb7a3-d8d8-4d5a-8559-ae518cf29f49" elementFormDefault="qualified">
    <xsd:import namespace="http://schemas.microsoft.com/office/2006/documentManagement/types"/>
    <xsd:import namespace="http://schemas.microsoft.com/office/infopath/2007/PartnerControls"/>
    <xsd:element name="MediaServiceMetadata" ma:index="8" nillable="true" ma:displayName="MediaServiceMetadata" ma:hidden="true" ma:internalName="MediaServiceMetadata" ma:readOnly="true">
      <xsd:simpleType>
        <xsd:restriction base="dms:Note"/>
      </xsd:simpleType>
    </xsd:element>
    <xsd:element name="MediaServiceFastMetadata" ma:index="9" nillable="true" ma:displayName="MediaServiceFastMetadata" ma:hidden="true" ma:internalName="MediaServiceFastMetadata" ma:readOnly="true">
      <xsd:simpleType>
        <xsd:restriction base="dms:Note"/>
      </xsd:simpleType>
    </xsd:element>
    <xsd:element name="MediaServiceDateTaken" ma:index="10" nillable="true" ma:displayName="MediaServiceDateTaken" ma:hidden="true" ma:internalName="MediaServiceDateTaken" ma:readOnly="true">
      <xsd:simpleType>
        <xsd:restriction base="dms:Text"/>
      </xsd:simpleType>
    </xsd:element>
    <xsd:element name="MediaServiceAutoTags" ma:index="11" nillable="true" ma:displayName="Tags" ma:internalName="MediaServiceAutoTags" ma:readOnly="true">
      <xsd:simpleType>
        <xsd:restriction base="dms:Text"/>
      </xsd:simpleType>
    </xsd:element>
    <xsd:element name="MediaServiceOCR" ma:index="12" nillable="true" ma:displayName="Extracted Text" ma:internalName="MediaServiceOCR" ma:readOnly="true">
      <xsd:simpleType>
        <xsd:restriction base="dms:Note">
          <xsd:maxLength value="255"/>
        </xsd:restriction>
      </xsd:simpleType>
    </xsd:element>
    <xsd:element name="MediaServiceGenerationTime" ma:index="13" nillable="true" ma:displayName="MediaServiceGenerationTime" ma:hidden="true" ma:internalName="MediaServiceGenerationTime" ma:readOnly="true">
      <xsd:simpleType>
        <xsd:restriction base="dms:Text"/>
      </xsd:simpleType>
    </xsd:element>
    <xsd:element name="MediaServiceEventHashCode" ma:index="14" nillable="true" ma:displayName="MediaServiceEventHashCode" ma:hidden="true" ma:internalName="MediaServiceEventHashCode" ma:readOnly="true">
      <xsd:simpleType>
        <xsd:restriction base="dms:Text"/>
      </xsd:simpleType>
    </xsd:element>
    <xsd:element name="MediaServiceAutoKeyPoints" ma:index="15" nillable="true" ma:displayName="MediaServiceAutoKeyPoints" ma:hidden="true" ma:internalName="MediaServiceAutoKeyPoints" ma:readOnly="true">
      <xsd:simpleType>
        <xsd:restriction base="dms:Note"/>
      </xsd:simpleType>
    </xsd:element>
    <xsd:element name="MediaServiceKeyPoints" ma:index="16" nillable="true" ma:displayName="KeyPoints" ma:internalName="MediaServiceKeyPoints" ma:readOnly="true">
      <xsd:simpleType>
        <xsd:restriction base="dms:Note">
          <xsd:maxLength value="255"/>
        </xsd:restriction>
      </xsd:simpleType>
    </xsd:element>
    <xsd:element name="MediaLengthInSeconds" ma:index="19" nillable="true" ma:displayName="Length (seconds)" ma:internalName="MediaLengthInSeconds" ma:readOnly="true">
      <xsd:simpleType>
        <xsd:restriction base="dms:Unknown"/>
      </xsd:simpleType>
    </xsd:element>
    <xsd:element name="MediaServiceLocation" ma:index="20" nillable="true" ma:displayName="Location" ma:internalName="MediaServiceLocation" ma:readOnly="true">
      <xsd:simpleType>
        <xsd:restriction base="dms:Text"/>
      </xsd:simpleType>
    </xsd:element>
    <xsd:element name="lcf76f155ced4ddcb4097134ff3c332f" ma:index="22" nillable="true" ma:taxonomy="true" ma:internalName="lcf76f155ced4ddcb4097134ff3c332f" ma:taxonomyFieldName="MediaServiceImageTags" ma:displayName="Image Tags" ma:readOnly="false" ma:fieldId="{5cf76f15-5ced-4ddc-b409-7134ff3c332f}" ma:taxonomyMulti="true" ma:sspId="8c637ead-fd64-45b4-abde-ec2d09ec1026" ma:termSetId="09814cd3-568e-fe90-9814-8d621ff8fb84" ma:anchorId="fba54fb3-c3e1-fe81-a776-ca4b69148c4d" ma:open="true" ma:isKeyword="false">
      <xsd:complexType>
        <xsd:sequence>
          <xsd:element ref="pc:Terms" minOccurs="0" maxOccurs="1"/>
        </xsd:sequence>
      </xsd:complexType>
    </xsd:element>
    <xsd:element name="MediaServiceObjectDetectorVersions" ma:index="24" nillable="true" ma:displayName="MediaServiceObjectDetectorVersions" ma:description="" ma:hidden="true" ma:indexed="true" ma:internalName="MediaServiceObjectDetectorVersions" ma:readOnly="true">
      <xsd:simpleType>
        <xsd:restriction base="dms:Text"/>
      </xsd:simpleType>
    </xsd:element>
    <xsd:element name="MediaServiceSearchProperties" ma:index="25" nillable="true" ma:displayName="MediaServiceSearchProperties" ma:hidden="true" ma:internalName="MediaServiceSearchProperties" ma:readOnly="true">
      <xsd:simpleType>
        <xsd:restriction base="dms:Note"/>
      </xsd:simpleType>
    </xsd:element>
    <xsd:element name="MediaServiceBillingMetadata" ma:index="26" nillable="true" ma:displayName="MediaServiceBillingMetadata" ma:hidden="true" ma:internalName="MediaServiceBillingMetadata" ma:readOnly="true">
      <xsd:simpleType>
        <xsd:restriction base="dms:Note"/>
      </xsd:simple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8ffbcc2d-a520-42b9-8ca7-e090664160a6" elementFormDefault="qualified">
    <xsd:import namespace="http://schemas.microsoft.com/office/2006/documentManagement/types"/>
    <xsd:import namespace="http://schemas.microsoft.com/office/infopath/2007/PartnerControls"/>
    <xsd:element name="SharedWithUsers" ma:index="17" nillable="true" ma:displayName="Shared With" ma:internalName="SharedWithUsers" ma:readOnly="true">
      <xsd:complexType>
        <xsd:complexContent>
          <xsd:extension base="dms:UserMulti">
            <xsd:sequence>
              <xsd:element name="UserInfo" minOccurs="0" maxOccurs="unbounded">
                <xsd:complexType>
                  <xsd:sequence>
                    <xsd:element name="DisplayName" type="xsd:string" minOccurs="0"/>
                    <xsd:element name="AccountId" type="dms:UserId" minOccurs="0" nillable="true"/>
                    <xsd:element name="AccountType" type="xsd:string" minOccurs="0"/>
                  </xsd:sequence>
                </xsd:complexType>
              </xsd:element>
            </xsd:sequence>
          </xsd:extension>
        </xsd:complexContent>
      </xsd:complexType>
    </xsd:element>
    <xsd:element name="SharedWithDetails" ma:index="18" nillable="true" ma:displayName="Shared With Details" ma:internalName="SharedWithDetails" ma:readOnly="true">
      <xsd:simpleType>
        <xsd:restriction base="dms:Note">
          <xsd:maxLength value="255"/>
        </xsd:restriction>
      </xsd:simpleType>
    </xsd:element>
    <xsd:element name="TaxCatchAll" ma:index="23" nillable="true" ma:displayName="Taxonomy Catch All Column" ma:hidden="true" ma:list="{192ae5e6-0bf7-4809-94d2-b453c12df252}" ma:internalName="TaxCatchAll" ma:showField="CatchAllData" ma:web="8ffbcc2d-a520-42b9-8ca7-e090664160a6">
      <xsd:complexType>
        <xsd:complexContent>
          <xsd:extension base="dms:MultiChoiceLookup">
            <xsd:sequence>
              <xsd:element name="Value" type="dms:Lookup" maxOccurs="unbounded" minOccurs="0" nillable="true"/>
            </xsd:sequence>
          </xsd:extension>
        </xsd:complexContent>
      </xsd:complex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TaxCatchAll xmlns="8ffbcc2d-a520-42b9-8ca7-e090664160a6" xsi:nil="true"/>
    <lcf76f155ced4ddcb4097134ff3c332f xmlns="97cdb7a3-d8d8-4d5a-8559-ae518cf29f49">
      <Terms xmlns="http://schemas.microsoft.com/office/infopath/2007/PartnerControls"/>
    </lcf76f155ced4ddcb4097134ff3c332f>
  </documentManagement>
</p:properties>
</file>

<file path=customXml/itemProps1.xml><?xml version="1.0" encoding="utf-8"?>
<ds:datastoreItem xmlns:ds="http://schemas.openxmlformats.org/officeDocument/2006/customXml" ds:itemID="{3E131288-DBCE-4D23-BF0F-034C6A8F02B6}"/>
</file>

<file path=customXml/itemProps2.xml><?xml version="1.0" encoding="utf-8"?>
<ds:datastoreItem xmlns:ds="http://schemas.openxmlformats.org/officeDocument/2006/customXml" ds:itemID="{4DEE2E0D-694F-4803-A8B7-80C2E436B244}"/>
</file>

<file path=customXml/itemProps3.xml><?xml version="1.0" encoding="utf-8"?>
<ds:datastoreItem xmlns:ds="http://schemas.openxmlformats.org/officeDocument/2006/customXml" ds:itemID="{98CA0B2F-EDE9-4212-A22E-9A6A75E90DC2}"/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103</Words>
  <Application>Microsoft Office PowerPoint</Application>
  <PresentationFormat>Widescreen</PresentationFormat>
  <Paragraphs>8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Aptos</vt:lpstr>
      <vt:lpstr>Aptos Display</vt:lpstr>
      <vt:lpstr>Arial</vt:lpstr>
      <vt:lpstr>Office Theme</vt:lpstr>
      <vt:lpstr>PowerPoint Presentation</vt:lpstr>
    </vt:vector>
  </TitlesOfParts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/>
  <dc:creator>Dylan Breger</dc:creator>
  <cp:lastModifiedBy>Dylan Breger</cp:lastModifiedBy>
  <cp:revision>1</cp:revision>
  <dcterms:created xsi:type="dcterms:W3CDTF">2026-08-12T18:10:14Z</dcterms:created>
  <dcterms:modified xsi:type="dcterms:W3CDTF">2026-08-12T18:10:23Z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0x010100C24291D3CFFFB3468A8BEBC160241642</vt:lpwstr>
  </property>
</Properties>
</file>