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147474562" r:id="rId5"/>
    <p:sldId id="2147474565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2D71830-4499-478F-AE60-F5D4E39B2E7F}" v="1" dt="2026-08-17T18:50:56.56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delSld modSld">
      <pc:chgData name="Srivarshita  Yellapragada" userId="2d5dca5b-d530-4142-a823-e7259ea8f30d" providerId="ADAL" clId="{A7436DCF-51B4-41B7-B526-0AD048CD2C4D}" dt="2026-08-17T18:50:59.057" v="3" actId="47"/>
      <pc:docMkLst>
        <pc:docMk/>
      </pc:docMkLst>
      <pc:sldChg chg="add">
        <pc:chgData name="Srivarshita  Yellapragada" userId="2d5dca5b-d530-4142-a823-e7259ea8f30d" providerId="ADAL" clId="{A7436DCF-51B4-41B7-B526-0AD048CD2C4D}" dt="2026-08-17T17:15:56.826" v="0"/>
        <pc:sldMkLst>
          <pc:docMk/>
          <pc:sldMk cId="839651710" sldId="2147474562"/>
        </pc:sldMkLst>
      </pc:sldChg>
      <pc:sldChg chg="new del">
        <pc:chgData name="Srivarshita  Yellapragada" userId="2d5dca5b-d530-4142-a823-e7259ea8f30d" providerId="ADAL" clId="{A7436DCF-51B4-41B7-B526-0AD048CD2C4D}" dt="2026-08-17T18:50:59.057" v="3" actId="47"/>
        <pc:sldMkLst>
          <pc:docMk/>
          <pc:sldMk cId="1984549544" sldId="2147474563"/>
        </pc:sldMkLst>
      </pc:sldChg>
      <pc:sldChg chg="add">
        <pc:chgData name="Srivarshita  Yellapragada" userId="2d5dca5b-d530-4142-a823-e7259ea8f30d" providerId="ADAL" clId="{A7436DCF-51B4-41B7-B526-0AD048CD2C4D}" dt="2026-08-17T18:50:56.563" v="2"/>
        <pc:sldMkLst>
          <pc:docMk/>
          <pc:sldMk cId="436568693" sldId="2147474565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9597C3-0674-5678-BCC2-BA97F3E67E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147E672-D1D1-CFDE-40B8-FAABEDC73A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4C809B-547E-BDC0-2E9A-EA4CDB0A5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8A7E40-64DD-1F7F-1D3F-64AA7CB26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CD58C7-0C60-9F71-4C21-A65BF8DA21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274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BA764-56E0-2842-DF3C-7E4C4ADA6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18D8F8-04AA-C5BB-E7C2-59A2470FD0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A696A2-641C-AFB7-ED12-CD9E61C925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B121E13-9F98-6B4B-F0C7-BAD678C02B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8C6C22-F756-FAD9-3A3C-5EE3566D2E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0230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F9C2FEC-34DE-364A-7157-FB85F6F7583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D6C0D2-0CA7-763B-6BCA-3561B09A5D9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80B91C-703B-6634-8E5D-436B888AE6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00BAABF-B297-0DE2-BC9B-06ED3C3774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FA220-90A6-D2EE-4645-A927106FCB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1734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AE6D3F-86C6-97A3-A63D-8542928B2E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DCD8DE-001E-1647-C51A-F11D076D179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0E786-3FAE-D14B-A0D4-385BD988A2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B11AB0-78F1-5084-344D-E3B77D8CF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BC1249-C08B-55A7-239C-34A9466B2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864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1B0CBE-7CE8-3DBF-EB3D-8EE8E81B9D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66CC09-E24D-5077-35E1-731F557228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E4C06E-06D0-D401-EE0A-95F5593E90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E21486-AF71-AC54-52C6-CE8580883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CF1D58-0281-3212-EA75-5FE02DE54B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5418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23B05F-4A68-060F-FEFC-14EECCED1E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51A604-7EDD-7DDD-3D3E-64F6826F7F4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B7B450-3557-3ED0-4DDF-F5CF6A7B366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A562136-E9C3-F051-755D-43DFE5B908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244E212-0BBF-0B0F-64E1-D79E1FB061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84121F-BF33-58C7-CF32-958097F7B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4714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F6221-84E0-602C-7B71-3EAFD904ED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F7E4FA-A97D-372B-E7E1-753547F724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108433-48CB-89C4-F86C-C54BFD313D6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6ED5E00-6E4B-FA44-86E6-1BEEAC2540D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C6C1444-216F-9CC2-6D38-E8AE15F07D9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716BB84-F616-167E-E302-0CB55267A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5DDEC7-6270-3DEB-E44D-BA4101B25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49963DD-68E4-79BF-9820-8199EF68BE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598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333662-C58F-5AE2-8470-2420D1132C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2A648B7-31E3-67C7-8053-DEBDFCFA9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8E9E73-B778-3E4E-AC5D-B8870011F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02777BF-0C15-0427-BB46-00B17E48E0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16622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0B80720-291B-D0E5-ABB5-8CDA663FE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2F991D4-8ACA-73EB-7B89-6B996856F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3DA8456-75FE-2EBE-5CE4-34707977C0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8343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D1B9EB-7A35-72EC-E0D3-19E6696D13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6292CE-AC8D-C556-FC1C-F934C0F5ED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25AEF49-3FA0-9A88-818E-1491DFE5B6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030C27-F62A-47A6-DBE4-92923156B2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36D3E0-FCC5-5209-6FF8-E14AA55B96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D91894B-3D61-1D3F-C209-E9FD22F803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339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3E07-D70F-3902-63C7-4AB056AB3C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4C2C5C-9A6B-F441-5029-7512D6995D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4D78AF6-D047-9B51-827D-986D1668BE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035C2C-0C62-A33C-C740-242388D2B5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290A33E-0992-2D6C-0CD6-274B87E835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8322740-5476-DB92-3359-76D1EB09A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15707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721B074-2A05-2700-7FED-F5BC81DCF1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302A4-FD4C-73D8-5E2D-01DA1B7A6B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0EFBD09-A99A-C16E-F8B2-2AEAFD1139A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B18645D-BD9F-4336-9526-2EC80DC5C11F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6F3BC3A-F3EA-F3B1-96FD-913820DB41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C4EA42E-3950-03E8-49A3-8D2FA7169E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000B948-3624-432F-B137-0F704D0644B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2" Type="http://schemas.openxmlformats.org/officeDocument/2006/relationships/image" Target="../media/image1.png"/><Relationship Id="rId16" Type="http://schemas.openxmlformats.org/officeDocument/2006/relationships/hyperlink" Target="https://thevab.com/insight/nfl-2025-season-viewership-analysis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4" Type="http://schemas.openxmlformats.org/officeDocument/2006/relationships/hyperlink" Target="https://thevab.com/signin?utm_source=grab-and-go&amp;utm_medium=vab-insights&amp;utm_campaign=" TargetMode="External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hyperlink" Target="https://thevab.com/insights" TargetMode="Externa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1.png"/><Relationship Id="rId16" Type="http://schemas.openxmlformats.org/officeDocument/2006/relationships/hyperlink" Target="https://thevab.com/insight/nfl-2025-season-viewership-analysis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2.png"/><Relationship Id="rId15" Type="http://schemas.openxmlformats.org/officeDocument/2006/relationships/image" Target="../media/image22.png"/><Relationship Id="rId10" Type="http://schemas.openxmlformats.org/officeDocument/2006/relationships/image" Target="../media/image17.png"/><Relationship Id="rId4" Type="http://schemas.openxmlformats.org/officeDocument/2006/relationships/hyperlink" Target="https://thevab.com/signin?utm_source=grab-and-go&amp;utm_medium=vab-insights&amp;utm_campaign=" TargetMode="External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B18D4-2B89-CC59-F4BF-8C3A1FC3F2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A6182FB-FB5D-187D-6169-0984A28BE434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 descr="VAB&#10;&#10;AI-generated content may be incorrect.">
            <a:extLst>
              <a:ext uri="{FF2B5EF4-FFF2-40B4-BE49-F238E27FC236}">
                <a16:creationId xmlns:a16="http://schemas.microsoft.com/office/drawing/2014/main" id="{774CE6D6-8027-9D97-12F2-56B2D0F8A3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0A31603-FE0E-75EE-BCB3-55865C036FBD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937A52E-F0B6-475F-8D05-2713ADD07F2A}"/>
              </a:ext>
            </a:extLst>
          </p:cNvPr>
          <p:cNvSpPr/>
          <p:nvPr/>
        </p:nvSpPr>
        <p:spPr>
          <a:xfrm>
            <a:off x="0" y="0"/>
            <a:ext cx="326431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TV Sports &amp; Specials: OOH Viewing % Share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284A0F9-646E-90E5-CAA7-B6E946D4D1E8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F3753A9-EA9B-3554-E248-51B0B7604909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multiscreen TV insights</a:t>
            </a:r>
          </a:p>
        </p:txBody>
      </p:sp>
      <p:pic>
        <p:nvPicPr>
          <p:cNvPr id="18" name="Picture 2" descr="VAB Insights. Inspiration. Impact.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30723E38-3621-DE99-5698-8489256AF45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B6ED3257-B60F-80CA-9481-8C7F620BE7A0}"/>
              </a:ext>
            </a:extLst>
          </p:cNvPr>
          <p:cNvSpPr txBox="1"/>
          <p:nvPr/>
        </p:nvSpPr>
        <p:spPr>
          <a:xfrm>
            <a:off x="-10270" y="1717987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Out-of-Home Viewing % Share of Total Linear TV Audience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EF270ED8-E47E-EA59-0F1B-A3476062B0E2}"/>
              </a:ext>
            </a:extLst>
          </p:cNvPr>
          <p:cNvSpPr/>
          <p:nvPr/>
        </p:nvSpPr>
        <p:spPr>
          <a:xfrm>
            <a:off x="50800" y="2049651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A5292C2-596E-8F63-58A3-4D501AAF34D1}"/>
              </a:ext>
            </a:extLst>
          </p:cNvPr>
          <p:cNvSpPr/>
          <p:nvPr/>
        </p:nvSpPr>
        <p:spPr>
          <a:xfrm>
            <a:off x="2490841" y="2049651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72E7BDC-52F3-2260-EFC2-95575D6C3C13}"/>
              </a:ext>
            </a:extLst>
          </p:cNvPr>
          <p:cNvSpPr/>
          <p:nvPr/>
        </p:nvSpPr>
        <p:spPr>
          <a:xfrm>
            <a:off x="4918182" y="2049651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9EA92716-3A1D-F6B6-BB63-2F7E6A467EE4}"/>
              </a:ext>
            </a:extLst>
          </p:cNvPr>
          <p:cNvSpPr/>
          <p:nvPr/>
        </p:nvSpPr>
        <p:spPr>
          <a:xfrm>
            <a:off x="7361245" y="2049651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29CAB87B-F36B-827E-9846-CE0091161442}"/>
              </a:ext>
            </a:extLst>
          </p:cNvPr>
          <p:cNvSpPr/>
          <p:nvPr/>
        </p:nvSpPr>
        <p:spPr>
          <a:xfrm>
            <a:off x="9771252" y="2049651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92C55B77-BA4B-8AF5-32D6-3DB3F0574564}"/>
              </a:ext>
            </a:extLst>
          </p:cNvPr>
          <p:cNvSpPr/>
          <p:nvPr/>
        </p:nvSpPr>
        <p:spPr>
          <a:xfrm>
            <a:off x="65771" y="4092680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807E466E-8925-1631-E67F-226D78D773CB}"/>
              </a:ext>
            </a:extLst>
          </p:cNvPr>
          <p:cNvSpPr/>
          <p:nvPr/>
        </p:nvSpPr>
        <p:spPr>
          <a:xfrm>
            <a:off x="2505812" y="4092680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7E47F994-D814-167F-595B-B0AE49F2F169}"/>
              </a:ext>
            </a:extLst>
          </p:cNvPr>
          <p:cNvSpPr/>
          <p:nvPr/>
        </p:nvSpPr>
        <p:spPr>
          <a:xfrm>
            <a:off x="4933153" y="4092680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149BD18A-9022-7E86-1BB1-286F5F6F5896}"/>
              </a:ext>
            </a:extLst>
          </p:cNvPr>
          <p:cNvSpPr/>
          <p:nvPr/>
        </p:nvSpPr>
        <p:spPr>
          <a:xfrm>
            <a:off x="7360494" y="4092680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F78D97D-7067-8D14-3488-3D12C12B52E2}"/>
              </a:ext>
            </a:extLst>
          </p:cNvPr>
          <p:cNvSpPr/>
          <p:nvPr/>
        </p:nvSpPr>
        <p:spPr>
          <a:xfrm>
            <a:off x="9786223" y="4092680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99DA6EEB-BC92-37FC-9964-6A9262134DFE}"/>
              </a:ext>
            </a:extLst>
          </p:cNvPr>
          <p:cNvSpPr txBox="1"/>
          <p:nvPr/>
        </p:nvSpPr>
        <p:spPr>
          <a:xfrm>
            <a:off x="508771" y="6084522"/>
            <a:ext cx="117191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Nielsen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NPower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Ratings Analysis Program Report,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Live+SD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Updated Big Data Plus Panel data, P2+. Based on linear national broadcast and cable TV ‘average audience’ (excludes streaming).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BB5AD7F-32B6-75C0-4806-64B15D17F921}"/>
              </a:ext>
            </a:extLst>
          </p:cNvPr>
          <p:cNvSpPr txBox="1"/>
          <p:nvPr/>
        </p:nvSpPr>
        <p:spPr>
          <a:xfrm>
            <a:off x="62503" y="3309014"/>
            <a:ext cx="23699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 Madness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Women’s Basketball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- 4/5/26)</a:t>
            </a:r>
          </a:p>
        </p:txBody>
      </p:sp>
      <p:pic>
        <p:nvPicPr>
          <p:cNvPr id="19" name="Picture 18" descr="A hand gesture pointing at a basketball with a silhouette behind it.&#10;&#10;AI-generated content may be incorrect.">
            <a:extLst>
              <a:ext uri="{FF2B5EF4-FFF2-40B4-BE49-F238E27FC236}">
                <a16:creationId xmlns:a16="http://schemas.microsoft.com/office/drawing/2014/main" id="{71DE2AB0-393A-2566-68C2-14AED186E93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88" y="2125154"/>
            <a:ext cx="599178" cy="599178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CE03C5DB-0FEC-B11F-E436-ACC4D240B847}"/>
              </a:ext>
            </a:extLst>
          </p:cNvPr>
          <p:cNvSpPr txBox="1"/>
          <p:nvPr/>
        </p:nvSpPr>
        <p:spPr>
          <a:xfrm>
            <a:off x="55348" y="27061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29.8%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1996CEF-F1A5-5E9B-C2AF-9AE5461FEF05}"/>
              </a:ext>
            </a:extLst>
          </p:cNvPr>
          <p:cNvSpPr txBox="1"/>
          <p:nvPr/>
        </p:nvSpPr>
        <p:spPr>
          <a:xfrm>
            <a:off x="2486851" y="3309014"/>
            <a:ext cx="24011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Super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Bowl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- 2/8/26)</a:t>
            </a:r>
          </a:p>
        </p:txBody>
      </p:sp>
      <p:pic>
        <p:nvPicPr>
          <p:cNvPr id="45" name="Picture 44" descr="A football-shaped object, likely a trophy or decorative piece, is depicted in a simple, stylized white icon.&#10;&#10;AI-generated content may be incorrect.">
            <a:extLst>
              <a:ext uri="{FF2B5EF4-FFF2-40B4-BE49-F238E27FC236}">
                <a16:creationId xmlns:a16="http://schemas.microsoft.com/office/drawing/2014/main" id="{6E182E2A-046D-5C96-1A6C-A34EE390880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059" y="2136029"/>
            <a:ext cx="544707" cy="544707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B3253E36-0A81-B596-ACAF-B8F2B6F0F2B9}"/>
              </a:ext>
            </a:extLst>
          </p:cNvPr>
          <p:cNvSpPr txBox="1"/>
          <p:nvPr/>
        </p:nvSpPr>
        <p:spPr>
          <a:xfrm>
            <a:off x="2495283" y="27061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26.6%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2B597C3-631B-10B1-A667-45AE23DD67E5}"/>
              </a:ext>
            </a:extLst>
          </p:cNvPr>
          <p:cNvSpPr txBox="1"/>
          <p:nvPr/>
        </p:nvSpPr>
        <p:spPr>
          <a:xfrm>
            <a:off x="4953908" y="3309014"/>
            <a:ext cx="235965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World Cup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Finals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- 7/19/26)</a:t>
            </a:r>
          </a:p>
        </p:txBody>
      </p:sp>
      <p:pic>
        <p:nvPicPr>
          <p:cNvPr id="57" name="Picture 56" descr="The image depicts a stylized, green soccer ball.&#10;&#10;AI-generated content may be incorrect.">
            <a:extLst>
              <a:ext uri="{FF2B5EF4-FFF2-40B4-BE49-F238E27FC236}">
                <a16:creationId xmlns:a16="http://schemas.microsoft.com/office/drawing/2014/main" id="{E480C0AF-AC4F-461D-3701-54FCF7DDCCB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1381" y="2140793"/>
            <a:ext cx="544707" cy="544707"/>
          </a:xfrm>
          <a:prstGeom prst="rect">
            <a:avLst/>
          </a:prstGeom>
        </p:spPr>
      </p:pic>
      <p:sp>
        <p:nvSpPr>
          <p:cNvPr id="60" name="TextBox 59">
            <a:extLst>
              <a:ext uri="{FF2B5EF4-FFF2-40B4-BE49-F238E27FC236}">
                <a16:creationId xmlns:a16="http://schemas.microsoft.com/office/drawing/2014/main" id="{7386C260-3ACC-4378-EB41-CB7AECC72F19}"/>
              </a:ext>
            </a:extLst>
          </p:cNvPr>
          <p:cNvSpPr txBox="1"/>
          <p:nvPr/>
        </p:nvSpPr>
        <p:spPr>
          <a:xfrm>
            <a:off x="4941605" y="27061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25.6%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A59DC714-EE06-18E5-09B6-9AC3A7D15CC4}"/>
              </a:ext>
            </a:extLst>
          </p:cNvPr>
          <p:cNvSpPr txBox="1"/>
          <p:nvPr/>
        </p:nvSpPr>
        <p:spPr>
          <a:xfrm>
            <a:off x="7378003" y="3309014"/>
            <a:ext cx="236029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National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Dog Show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(Thursday, 11/27/25)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295FBBD-D2FC-8069-001A-1CCEE7402CB2}"/>
              </a:ext>
            </a:extLst>
          </p:cNvPr>
          <p:cNvSpPr txBox="1"/>
          <p:nvPr/>
        </p:nvSpPr>
        <p:spPr>
          <a:xfrm>
            <a:off x="7366019" y="27061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24.9%</a:t>
            </a:r>
          </a:p>
        </p:txBody>
      </p:sp>
      <p:pic>
        <p:nvPicPr>
          <p:cNvPr id="71" name="Picture 70" descr="A simple, cartoonish dog with a sparkle effect.&#10;&#10;AI-generated content may be incorrect.">
            <a:extLst>
              <a:ext uri="{FF2B5EF4-FFF2-40B4-BE49-F238E27FC236}">
                <a16:creationId xmlns:a16="http://schemas.microsoft.com/office/drawing/2014/main" id="{7FFD13FA-6A34-00D2-B68B-626A804A2E5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395" y="1983035"/>
            <a:ext cx="797507" cy="797507"/>
          </a:xfrm>
          <a:prstGeom prst="rect">
            <a:avLst/>
          </a:prstGeom>
        </p:spPr>
      </p:pic>
      <p:sp>
        <p:nvSpPr>
          <p:cNvPr id="74" name="TextBox 73">
            <a:extLst>
              <a:ext uri="{FF2B5EF4-FFF2-40B4-BE49-F238E27FC236}">
                <a16:creationId xmlns:a16="http://schemas.microsoft.com/office/drawing/2014/main" id="{56573FAE-8D24-314D-8DE3-7DA9814F6AFD}"/>
              </a:ext>
            </a:extLst>
          </p:cNvPr>
          <p:cNvSpPr txBox="1"/>
          <p:nvPr/>
        </p:nvSpPr>
        <p:spPr>
          <a:xfrm>
            <a:off x="9771824" y="3309014"/>
            <a:ext cx="239563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NBA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Finals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(Game 5 – Saturday, 6/13/26)</a:t>
            </a:r>
          </a:p>
        </p:txBody>
      </p:sp>
      <p:pic>
        <p:nvPicPr>
          <p:cNvPr id="77" name="Picture 76" descr="The image depicts a simple, white silhouette of a person wearing a basketball jersey and holding a basketball.&#10;&#10;AI-generated content may be incorrect.">
            <a:extLst>
              <a:ext uri="{FF2B5EF4-FFF2-40B4-BE49-F238E27FC236}">
                <a16:creationId xmlns:a16="http://schemas.microsoft.com/office/drawing/2014/main" id="{DC6542CC-D19C-0610-53D2-B31F00FF5C2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092" y="2077916"/>
            <a:ext cx="659096" cy="659096"/>
          </a:xfrm>
          <a:prstGeom prst="rect">
            <a:avLst/>
          </a:prstGeom>
        </p:spPr>
      </p:pic>
      <p:sp>
        <p:nvSpPr>
          <p:cNvPr id="81" name="TextBox 80">
            <a:extLst>
              <a:ext uri="{FF2B5EF4-FFF2-40B4-BE49-F238E27FC236}">
                <a16:creationId xmlns:a16="http://schemas.microsoft.com/office/drawing/2014/main" id="{84601156-6FF5-B13E-8911-5150FD5BA72F}"/>
              </a:ext>
            </a:extLst>
          </p:cNvPr>
          <p:cNvSpPr txBox="1"/>
          <p:nvPr/>
        </p:nvSpPr>
        <p:spPr>
          <a:xfrm>
            <a:off x="9777511" y="27061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21.0%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C52F9DAB-EC17-D37B-B7AB-FDCBAF081D12}"/>
              </a:ext>
            </a:extLst>
          </p:cNvPr>
          <p:cNvSpPr txBox="1"/>
          <p:nvPr/>
        </p:nvSpPr>
        <p:spPr>
          <a:xfrm>
            <a:off x="64354" y="5341501"/>
            <a:ext cx="236624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Kentucky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Derby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(Saturday, 5/2/26)</a:t>
            </a:r>
          </a:p>
        </p:txBody>
      </p:sp>
      <p:pic>
        <p:nvPicPr>
          <p:cNvPr id="85" name="Picture 84" descr="The image depicts a stylized, green, abstract character in motion, suggesting movement or energy.&#10;&#10;AI-generated content may be incorrect.">
            <a:extLst>
              <a:ext uri="{FF2B5EF4-FFF2-40B4-BE49-F238E27FC236}">
                <a16:creationId xmlns:a16="http://schemas.microsoft.com/office/drawing/2014/main" id="{53C9193C-0D33-B410-8885-B948745BB8F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724" y="4080173"/>
            <a:ext cx="797507" cy="797507"/>
          </a:xfrm>
          <a:prstGeom prst="rect">
            <a:avLst/>
          </a:prstGeom>
        </p:spPr>
      </p:pic>
      <p:sp>
        <p:nvSpPr>
          <p:cNvPr id="87" name="TextBox 86">
            <a:extLst>
              <a:ext uri="{FF2B5EF4-FFF2-40B4-BE49-F238E27FC236}">
                <a16:creationId xmlns:a16="http://schemas.microsoft.com/office/drawing/2014/main" id="{D93D9279-FACD-080B-6561-CE6B5236BD50}"/>
              </a:ext>
            </a:extLst>
          </p:cNvPr>
          <p:cNvSpPr txBox="1"/>
          <p:nvPr/>
        </p:nvSpPr>
        <p:spPr>
          <a:xfrm>
            <a:off x="55348" y="47635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20.9%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F4A37BD9-29C7-6E5F-4D39-447E2C38C290}"/>
              </a:ext>
            </a:extLst>
          </p:cNvPr>
          <p:cNvSpPr txBox="1"/>
          <p:nvPr/>
        </p:nvSpPr>
        <p:spPr>
          <a:xfrm>
            <a:off x="2493263" y="5341501"/>
            <a:ext cx="2388299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Macy’s 4</a:t>
            </a:r>
            <a:r>
              <a:rPr kumimoji="0" lang="en-US" sz="1400" b="1" i="0" u="none" strike="noStrike" kern="1200" cap="none" spc="0" normalizeH="0" baseline="3000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</a:t>
            </a: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of July Fireworks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(Saturday - 7/4/26)</a:t>
            </a:r>
          </a:p>
        </p:txBody>
      </p:sp>
      <p:pic>
        <p:nvPicPr>
          <p:cNvPr id="91" name="Picture 90" descr="The image depicts a simple, white star with a burst of colorful stars and glitter, suggesting a festive or celebratory atmosphere.&#10;&#10;AI-generated content may be incorrect.">
            <a:extLst>
              <a:ext uri="{FF2B5EF4-FFF2-40B4-BE49-F238E27FC236}">
                <a16:creationId xmlns:a16="http://schemas.microsoft.com/office/drawing/2014/main" id="{D46D2892-8737-FA86-937B-4FA2D0495CA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5095" y="4210884"/>
            <a:ext cx="564634" cy="564634"/>
          </a:xfrm>
          <a:prstGeom prst="rect">
            <a:avLst/>
          </a:prstGeom>
        </p:spPr>
      </p:pic>
      <p:sp>
        <p:nvSpPr>
          <p:cNvPr id="93" name="TextBox 92">
            <a:extLst>
              <a:ext uri="{FF2B5EF4-FFF2-40B4-BE49-F238E27FC236}">
                <a16:creationId xmlns:a16="http://schemas.microsoft.com/office/drawing/2014/main" id="{6E5791B0-19FB-7925-1E9C-B8F793E744A4}"/>
              </a:ext>
            </a:extLst>
          </p:cNvPr>
          <p:cNvSpPr txBox="1"/>
          <p:nvPr/>
        </p:nvSpPr>
        <p:spPr>
          <a:xfrm>
            <a:off x="2495283" y="47635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17.1%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6686CEAB-CD2E-358B-38C2-440896199F4B}"/>
              </a:ext>
            </a:extLst>
          </p:cNvPr>
          <p:cNvSpPr txBox="1"/>
          <p:nvPr/>
        </p:nvSpPr>
        <p:spPr>
          <a:xfrm>
            <a:off x="4934632" y="5341501"/>
            <a:ext cx="239820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World Series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(Baseball)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(Game 7 – 11/1/25)</a:t>
            </a:r>
          </a:p>
        </p:txBody>
      </p:sp>
      <p:pic>
        <p:nvPicPr>
          <p:cNvPr id="97" name="Picture 96" descr="An image of a blue baseball with a red stitched pattern on the surface.&#10;&#10;AI-generated content may be incorrect.">
            <a:extLst>
              <a:ext uri="{FF2B5EF4-FFF2-40B4-BE49-F238E27FC236}">
                <a16:creationId xmlns:a16="http://schemas.microsoft.com/office/drawing/2014/main" id="{570179A8-EBD5-3C36-ECBC-5AD5117DB7B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9536" y="4232649"/>
            <a:ext cx="448397" cy="448397"/>
          </a:xfrm>
          <a:prstGeom prst="rect">
            <a:avLst/>
          </a:prstGeom>
        </p:spPr>
      </p:pic>
      <p:sp>
        <p:nvSpPr>
          <p:cNvPr id="99" name="TextBox 98">
            <a:extLst>
              <a:ext uri="{FF2B5EF4-FFF2-40B4-BE49-F238E27FC236}">
                <a16:creationId xmlns:a16="http://schemas.microsoft.com/office/drawing/2014/main" id="{3FEF5B5F-4D09-C5D6-D21F-5E0D5B871DC9}"/>
              </a:ext>
            </a:extLst>
          </p:cNvPr>
          <p:cNvSpPr txBox="1"/>
          <p:nvPr/>
        </p:nvSpPr>
        <p:spPr>
          <a:xfrm>
            <a:off x="4941605" y="47635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16.5%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A8B7A930-BBEF-6975-5798-1EC8EAB190E9}"/>
              </a:ext>
            </a:extLst>
          </p:cNvPr>
          <p:cNvSpPr txBox="1"/>
          <p:nvPr/>
        </p:nvSpPr>
        <p:spPr>
          <a:xfrm>
            <a:off x="7369723" y="5341501"/>
            <a:ext cx="237685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Indianapolis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- 5/24/26)</a:t>
            </a:r>
          </a:p>
        </p:txBody>
      </p:sp>
      <p:pic>
        <p:nvPicPr>
          <p:cNvPr id="103" name="Picture 102" descr="The image depicts a simple black and white checkered flag with a white stripe.&#10;&#10;AI-generated content may be incorrect.">
            <a:extLst>
              <a:ext uri="{FF2B5EF4-FFF2-40B4-BE49-F238E27FC236}">
                <a16:creationId xmlns:a16="http://schemas.microsoft.com/office/drawing/2014/main" id="{8A4E4CFB-B7C5-02F1-04E3-25078C110CB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6927" y="4141980"/>
            <a:ext cx="702442" cy="702442"/>
          </a:xfrm>
          <a:prstGeom prst="rect">
            <a:avLst/>
          </a:prstGeom>
        </p:spPr>
      </p:pic>
      <p:sp>
        <p:nvSpPr>
          <p:cNvPr id="105" name="TextBox 104">
            <a:extLst>
              <a:ext uri="{FF2B5EF4-FFF2-40B4-BE49-F238E27FC236}">
                <a16:creationId xmlns:a16="http://schemas.microsoft.com/office/drawing/2014/main" id="{2989FAF7-3DAA-73F5-E40F-919147AF553F}"/>
              </a:ext>
            </a:extLst>
          </p:cNvPr>
          <p:cNvSpPr txBox="1"/>
          <p:nvPr/>
        </p:nvSpPr>
        <p:spPr>
          <a:xfrm>
            <a:off x="7366019" y="47635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16.4%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4FFCEBD2-8A57-ACA1-A6D1-DBBA085A00BA}"/>
              </a:ext>
            </a:extLst>
          </p:cNvPr>
          <p:cNvSpPr txBox="1"/>
          <p:nvPr/>
        </p:nvSpPr>
        <p:spPr>
          <a:xfrm>
            <a:off x="9788098" y="5341501"/>
            <a:ext cx="236308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NBA All Star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Weekend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(Saturday - 2/14/26)</a:t>
            </a:r>
          </a:p>
        </p:txBody>
      </p:sp>
      <p:pic>
        <p:nvPicPr>
          <p:cNvPr id="109" name="Picture 108" descr="The image depicts a basketball net with a star-shaped star above it, symbolizing achievement or success.&#10;&#10;AI-generated content may be incorrect.">
            <a:extLst>
              <a:ext uri="{FF2B5EF4-FFF2-40B4-BE49-F238E27FC236}">
                <a16:creationId xmlns:a16="http://schemas.microsoft.com/office/drawing/2014/main" id="{251CC4DC-0BDF-1EFA-BF02-D163D2620C71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418" y="4086129"/>
            <a:ext cx="832445" cy="832445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0FA96FA2-7AB2-72E4-47B8-6FB365EBBD15}"/>
              </a:ext>
            </a:extLst>
          </p:cNvPr>
          <p:cNvSpPr txBox="1"/>
          <p:nvPr/>
        </p:nvSpPr>
        <p:spPr>
          <a:xfrm>
            <a:off x="9777511" y="4763512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14.3%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B054217-D336-A6AC-2E55-5901EF13AB69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Out-of-Home viewing provides a significant boost to the ratings of many signature TV sporting events and specials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16"/>
            <a:extLst>
              <a:ext uri="{FF2B5EF4-FFF2-40B4-BE49-F238E27FC236}">
                <a16:creationId xmlns:a16="http://schemas.microsoft.com/office/drawing/2014/main" id="{9BB28F70-16C9-896E-C856-2365176EBD46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What’s the Spread?: Examining Key Stats on Audience Growth From the 2025 NFL Season</a:t>
            </a:r>
            <a:r>
              <a:rPr lang="en-US" sz="11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kumimoji="0" lang="en-US" sz="1100" i="1" u="sng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6517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5FFF2B-4272-E116-BEBA-2A0A22B525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058B5A29-A396-1225-8474-291BCBA97A54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 descr="VAB&#10;&#10;AI-generated content may be incorrect.">
            <a:extLst>
              <a:ext uri="{FF2B5EF4-FFF2-40B4-BE49-F238E27FC236}">
                <a16:creationId xmlns:a16="http://schemas.microsoft.com/office/drawing/2014/main" id="{5CCC08E2-1877-5C50-DEDB-9849A4FB9E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8ED7F5F-9F29-864A-1B38-01F59751720C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AB68B52-AA77-EB26-95CF-059F395B4AC8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F4343A5-7CA9-6F05-D56A-3C85F5DC74A2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multiscreen TV insights</a:t>
            </a:r>
          </a:p>
        </p:txBody>
      </p:sp>
      <p:pic>
        <p:nvPicPr>
          <p:cNvPr id="18" name="Picture 2" descr="VAB Insights. Inspiration. Impact.&#10;&#10;AI-generated content may be incorrect.">
            <a:hlinkClick r:id="rId4"/>
            <a:extLst>
              <a:ext uri="{FF2B5EF4-FFF2-40B4-BE49-F238E27FC236}">
                <a16:creationId xmlns:a16="http://schemas.microsoft.com/office/drawing/2014/main" id="{36809B99-5CC6-FA5D-1DD3-F13A5D2824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70007C8E-0B91-AC48-31CB-2AA0CB3C32D4}"/>
              </a:ext>
            </a:extLst>
          </p:cNvPr>
          <p:cNvSpPr txBox="1"/>
          <p:nvPr/>
        </p:nvSpPr>
        <p:spPr>
          <a:xfrm>
            <a:off x="-10270" y="1717987"/>
            <a:ext cx="1221253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Out-of-Home Viewing % Share of Total Linear TV Audience</a:t>
            </a:r>
          </a:p>
        </p:txBody>
      </p: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D785FD1F-CFBB-4027-3F09-0D53825705A9}"/>
              </a:ext>
            </a:extLst>
          </p:cNvPr>
          <p:cNvSpPr/>
          <p:nvPr/>
        </p:nvSpPr>
        <p:spPr>
          <a:xfrm>
            <a:off x="50800" y="2039819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A9FEB2D3-12F5-126E-8FC2-B3D06E53EB70}"/>
              </a:ext>
            </a:extLst>
          </p:cNvPr>
          <p:cNvSpPr/>
          <p:nvPr/>
        </p:nvSpPr>
        <p:spPr>
          <a:xfrm>
            <a:off x="2490841" y="2039819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9772827B-E0E2-D33F-3821-2E33A45C8B5D}"/>
              </a:ext>
            </a:extLst>
          </p:cNvPr>
          <p:cNvSpPr/>
          <p:nvPr/>
        </p:nvSpPr>
        <p:spPr>
          <a:xfrm>
            <a:off x="4918182" y="2039819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2AC2B37B-EE40-3F36-4222-2F666CD504DF}"/>
              </a:ext>
            </a:extLst>
          </p:cNvPr>
          <p:cNvSpPr/>
          <p:nvPr/>
        </p:nvSpPr>
        <p:spPr>
          <a:xfrm>
            <a:off x="7361245" y="2039819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6E009660-77D8-BBA7-7F0B-A2A2F715F1F1}"/>
              </a:ext>
            </a:extLst>
          </p:cNvPr>
          <p:cNvSpPr/>
          <p:nvPr/>
        </p:nvSpPr>
        <p:spPr>
          <a:xfrm>
            <a:off x="9771252" y="2039819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8E96CE3A-C93A-4140-297C-82FDAFD9A805}"/>
              </a:ext>
            </a:extLst>
          </p:cNvPr>
          <p:cNvSpPr/>
          <p:nvPr/>
        </p:nvSpPr>
        <p:spPr>
          <a:xfrm>
            <a:off x="65771" y="4082848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4" name="Rectangle: Rounded Corners 43">
            <a:extLst>
              <a:ext uri="{FF2B5EF4-FFF2-40B4-BE49-F238E27FC236}">
                <a16:creationId xmlns:a16="http://schemas.microsoft.com/office/drawing/2014/main" id="{B7FF8F2B-AAAB-1CEC-F66C-F1C56CA214FC}"/>
              </a:ext>
            </a:extLst>
          </p:cNvPr>
          <p:cNvSpPr/>
          <p:nvPr/>
        </p:nvSpPr>
        <p:spPr>
          <a:xfrm>
            <a:off x="2505812" y="4082848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A467BE9D-1B60-0391-2E66-D990980C4F74}"/>
              </a:ext>
            </a:extLst>
          </p:cNvPr>
          <p:cNvSpPr/>
          <p:nvPr/>
        </p:nvSpPr>
        <p:spPr>
          <a:xfrm>
            <a:off x="4933153" y="4082848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747FE944-D09F-F1B3-6AB5-739586486181}"/>
              </a:ext>
            </a:extLst>
          </p:cNvPr>
          <p:cNvSpPr/>
          <p:nvPr/>
        </p:nvSpPr>
        <p:spPr>
          <a:xfrm>
            <a:off x="7360494" y="4082848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951E5066-B248-C396-B002-C9F959D15B35}"/>
              </a:ext>
            </a:extLst>
          </p:cNvPr>
          <p:cNvSpPr/>
          <p:nvPr/>
        </p:nvSpPr>
        <p:spPr>
          <a:xfrm>
            <a:off x="9786223" y="4082848"/>
            <a:ext cx="2384258" cy="1987543"/>
          </a:xfrm>
          <a:prstGeom prst="roundRect">
            <a:avLst/>
          </a:prstGeom>
          <a:solidFill>
            <a:schemeClr val="bg1"/>
          </a:solidFill>
          <a:ln>
            <a:solidFill>
              <a:srgbClr val="1F1A6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469070A-471D-963F-92AE-7C818CD17B25}"/>
              </a:ext>
            </a:extLst>
          </p:cNvPr>
          <p:cNvSpPr txBox="1"/>
          <p:nvPr/>
        </p:nvSpPr>
        <p:spPr>
          <a:xfrm>
            <a:off x="508771" y="6084520"/>
            <a:ext cx="1171916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Nielsen NPower Ratings Analysis Program Report,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Live+SD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Updated Big Data Plus Panel data, P2+. Based on linear national broadcast and cable TV ‘average audience’ (excludes streaming).</a:t>
            </a:r>
            <a:endParaRPr kumimoji="0" lang="en-US" sz="7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502CA52-04E9-278B-FE9C-E71488FAC4B1}"/>
              </a:ext>
            </a:extLst>
          </p:cNvPr>
          <p:cNvSpPr/>
          <p:nvPr/>
        </p:nvSpPr>
        <p:spPr>
          <a:xfrm>
            <a:off x="75405" y="440921"/>
            <a:ext cx="1019254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Out-of-Home viewing provides a significant boost to the ratings of many signature TV sporting events and specials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DC215DD-82AB-D54F-0698-78B540455780}"/>
              </a:ext>
            </a:extLst>
          </p:cNvPr>
          <p:cNvSpPr txBox="1"/>
          <p:nvPr/>
        </p:nvSpPr>
        <p:spPr>
          <a:xfrm>
            <a:off x="42086" y="3308930"/>
            <a:ext cx="2410757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NFL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Draft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(Thursday - 4/23/26)</a:t>
            </a:r>
          </a:p>
        </p:txBody>
      </p:sp>
      <p:pic>
        <p:nvPicPr>
          <p:cNvPr id="13" name="Picture 12" descr="5&#10;&#10;AI-generated content may be incorrect.">
            <a:extLst>
              <a:ext uri="{FF2B5EF4-FFF2-40B4-BE49-F238E27FC236}">
                <a16:creationId xmlns:a16="http://schemas.microsoft.com/office/drawing/2014/main" id="{9A0BC1B0-A7BC-35F8-06E7-32F5F4D6F48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4661" y="2176265"/>
            <a:ext cx="485606" cy="485606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B562BBF9-5E0B-89BA-502E-941B1A133C51}"/>
              </a:ext>
            </a:extLst>
          </p:cNvPr>
          <p:cNvSpPr txBox="1"/>
          <p:nvPr/>
        </p:nvSpPr>
        <p:spPr>
          <a:xfrm>
            <a:off x="55335" y="2748035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12.3%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FFF1BDEE-F609-3A77-26D4-B5B019B63EF9}"/>
              </a:ext>
            </a:extLst>
          </p:cNvPr>
          <p:cNvSpPr txBox="1"/>
          <p:nvPr/>
        </p:nvSpPr>
        <p:spPr>
          <a:xfrm>
            <a:off x="2493779" y="3324319"/>
            <a:ext cx="235607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CFP National Championship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(Monday, 1/19/26)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6" name="Picture 25" descr="A football helmet is depicted with a tassel on top, symbolizing a completed achievement or graduation.&#10;&#10;AI-generated content may be incorrect.">
            <a:extLst>
              <a:ext uri="{FF2B5EF4-FFF2-40B4-BE49-F238E27FC236}">
                <a16:creationId xmlns:a16="http://schemas.microsoft.com/office/drawing/2014/main" id="{2BBBBC27-F8B0-3AAC-ADE5-DC0046DBFF3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9465" y="2141796"/>
            <a:ext cx="544707" cy="544707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9B4D5097-725A-0717-0080-60CB36E2AAF4}"/>
              </a:ext>
            </a:extLst>
          </p:cNvPr>
          <p:cNvSpPr txBox="1"/>
          <p:nvPr/>
        </p:nvSpPr>
        <p:spPr>
          <a:xfrm>
            <a:off x="2479689" y="2748035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11.7%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903DEA9-7A77-2CB7-DC21-9B069982E4FF}"/>
              </a:ext>
            </a:extLst>
          </p:cNvPr>
          <p:cNvSpPr txBox="1"/>
          <p:nvPr/>
        </p:nvSpPr>
        <p:spPr>
          <a:xfrm>
            <a:off x="4907141" y="3308930"/>
            <a:ext cx="239343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Daytona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500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- 2/15/26)</a:t>
            </a:r>
          </a:p>
        </p:txBody>
      </p:sp>
      <p:pic>
        <p:nvPicPr>
          <p:cNvPr id="35" name="Picture 34" descr="A simple, white silhouette of a small, streamlined motorcycle.&#10;&#10;AI-generated content may be incorrect.">
            <a:extLst>
              <a:ext uri="{FF2B5EF4-FFF2-40B4-BE49-F238E27FC236}">
                <a16:creationId xmlns:a16="http://schemas.microsoft.com/office/drawing/2014/main" id="{082C0ED8-C6D1-E905-0101-44B012DCEAB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2782" y="2047991"/>
            <a:ext cx="742155" cy="742155"/>
          </a:xfrm>
          <a:prstGeom prst="rect">
            <a:avLst/>
          </a:prstGeom>
        </p:spPr>
      </p:pic>
      <p:sp>
        <p:nvSpPr>
          <p:cNvPr id="39" name="TextBox 38">
            <a:extLst>
              <a:ext uri="{FF2B5EF4-FFF2-40B4-BE49-F238E27FC236}">
                <a16:creationId xmlns:a16="http://schemas.microsoft.com/office/drawing/2014/main" id="{A7F9F882-E58F-32F4-2F2C-41CAA9944804}"/>
              </a:ext>
            </a:extLst>
          </p:cNvPr>
          <p:cNvSpPr txBox="1"/>
          <p:nvPr/>
        </p:nvSpPr>
        <p:spPr>
          <a:xfrm>
            <a:off x="4911730" y="2748035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11.7%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2F0A752-4DFA-302D-DED1-EB2F808B949B}"/>
              </a:ext>
            </a:extLst>
          </p:cNvPr>
          <p:cNvSpPr txBox="1"/>
          <p:nvPr/>
        </p:nvSpPr>
        <p:spPr>
          <a:xfrm>
            <a:off x="7358090" y="3308930"/>
            <a:ext cx="240073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Wimbledon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Women’s Final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(Saturday – 7/12/26)</a:t>
            </a:r>
          </a:p>
        </p:txBody>
      </p:sp>
      <p:pic>
        <p:nvPicPr>
          <p:cNvPr id="47" name="Picture 46" descr="The image depicts a tennis racket and a tennis ball on a transparent background.&#10;&#10;AI-generated content may be incorrect.">
            <a:extLst>
              <a:ext uri="{FF2B5EF4-FFF2-40B4-BE49-F238E27FC236}">
                <a16:creationId xmlns:a16="http://schemas.microsoft.com/office/drawing/2014/main" id="{66855537-C7CC-12B0-E28E-FC7E946294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9958" y="2122132"/>
            <a:ext cx="676997" cy="676997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FDD8CCE7-9B6B-E183-04C7-3905FB19E280}"/>
              </a:ext>
            </a:extLst>
          </p:cNvPr>
          <p:cNvSpPr txBox="1"/>
          <p:nvPr/>
        </p:nvSpPr>
        <p:spPr>
          <a:xfrm>
            <a:off x="7366327" y="2748035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11.4%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1911630-B804-B162-441F-8ED19679FFE6}"/>
              </a:ext>
            </a:extLst>
          </p:cNvPr>
          <p:cNvSpPr txBox="1"/>
          <p:nvPr/>
        </p:nvSpPr>
        <p:spPr>
          <a:xfrm>
            <a:off x="9785542" y="3308930"/>
            <a:ext cx="237543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Masters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(Golf)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Sunday – 4/12/26)</a:t>
            </a:r>
            <a:endParaRPr kumimoji="0" lang="en-US" sz="11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59" name="Picture 58" descr="A simple illustration of a person in a dynamic, action pose, possibly engaging in some physical activity or movement.&#10;&#10;AI-generated content may be incorrect.">
            <a:extLst>
              <a:ext uri="{FF2B5EF4-FFF2-40B4-BE49-F238E27FC236}">
                <a16:creationId xmlns:a16="http://schemas.microsoft.com/office/drawing/2014/main" id="{A7EE961B-0FEF-C68F-1DFC-97A9396BD2E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0905" y="2141796"/>
            <a:ext cx="544707" cy="544707"/>
          </a:xfrm>
          <a:prstGeom prst="rect">
            <a:avLst/>
          </a:prstGeom>
        </p:spPr>
      </p:pic>
      <p:sp>
        <p:nvSpPr>
          <p:cNvPr id="62" name="TextBox 61">
            <a:extLst>
              <a:ext uri="{FF2B5EF4-FFF2-40B4-BE49-F238E27FC236}">
                <a16:creationId xmlns:a16="http://schemas.microsoft.com/office/drawing/2014/main" id="{6D93B3B3-6B85-E9B7-C5FF-D19F06BC092D}"/>
              </a:ext>
            </a:extLst>
          </p:cNvPr>
          <p:cNvSpPr txBox="1"/>
          <p:nvPr/>
        </p:nvSpPr>
        <p:spPr>
          <a:xfrm>
            <a:off x="9781129" y="2748035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11.1%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6097751F-EEB1-526E-8BD7-D6338C2C6769}"/>
              </a:ext>
            </a:extLst>
          </p:cNvPr>
          <p:cNvSpPr txBox="1"/>
          <p:nvPr/>
        </p:nvSpPr>
        <p:spPr>
          <a:xfrm>
            <a:off x="62490" y="5317420"/>
            <a:ext cx="236994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The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Oscars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(Sunday, 3/15/26)</a:t>
            </a:r>
          </a:p>
        </p:txBody>
      </p:sp>
      <p:pic>
        <p:nvPicPr>
          <p:cNvPr id="68" name="Picture 67" descr="The image depicts a stylized, human figure in a podium pose, symbolizing achievement or recognition.&#10;&#10;AI-generated content may be incorrect.">
            <a:extLst>
              <a:ext uri="{FF2B5EF4-FFF2-40B4-BE49-F238E27FC236}">
                <a16:creationId xmlns:a16="http://schemas.microsoft.com/office/drawing/2014/main" id="{85953D6F-1F7C-7EEB-F882-FC115B6946C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7875" y="4130995"/>
            <a:ext cx="599178" cy="599178"/>
          </a:xfrm>
          <a:prstGeom prst="rect">
            <a:avLst/>
          </a:prstGeom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E3505E70-0259-A36D-9260-04D2888C2EE0}"/>
              </a:ext>
            </a:extLst>
          </p:cNvPr>
          <p:cNvSpPr txBox="1"/>
          <p:nvPr/>
        </p:nvSpPr>
        <p:spPr>
          <a:xfrm>
            <a:off x="55335" y="4760816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10.8%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4D36199F-396F-1C23-178A-E5DD36283C8C}"/>
              </a:ext>
            </a:extLst>
          </p:cNvPr>
          <p:cNvSpPr txBox="1"/>
          <p:nvPr/>
        </p:nvSpPr>
        <p:spPr>
          <a:xfrm>
            <a:off x="2491356" y="5317420"/>
            <a:ext cx="236092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Olympic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Men’s Hockey Finals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(Sunday, 2/22/26)</a:t>
            </a: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76" name="Picture 75" descr="The image depicts a pair of ice hockey sticks with their grips removed, placed on a snowy field.&#10;&#10;AI-generated content may be incorrect.">
            <a:extLst>
              <a:ext uri="{FF2B5EF4-FFF2-40B4-BE49-F238E27FC236}">
                <a16:creationId xmlns:a16="http://schemas.microsoft.com/office/drawing/2014/main" id="{28E3F85C-C39C-B0C4-4B58-1821A8018CB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733" y="4234995"/>
            <a:ext cx="450171" cy="450171"/>
          </a:xfrm>
          <a:prstGeom prst="rect">
            <a:avLst/>
          </a:prstGeom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D7C381E3-465F-4857-AF2C-4855CBC20FD2}"/>
              </a:ext>
            </a:extLst>
          </p:cNvPr>
          <p:cNvSpPr txBox="1"/>
          <p:nvPr/>
        </p:nvSpPr>
        <p:spPr>
          <a:xfrm>
            <a:off x="2479689" y="4760816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10.5%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F6298A3E-7BEC-F2D8-2AE3-E7E9173C0A8D}"/>
              </a:ext>
            </a:extLst>
          </p:cNvPr>
          <p:cNvSpPr txBox="1"/>
          <p:nvPr/>
        </p:nvSpPr>
        <p:spPr>
          <a:xfrm>
            <a:off x="4916865" y="5317420"/>
            <a:ext cx="237398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March Madness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Men’s Basketball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(Monday - 4/6/26)</a:t>
            </a:r>
          </a:p>
        </p:txBody>
      </p:sp>
      <p:pic>
        <p:nvPicPr>
          <p:cNvPr id="86" name="Picture 85" descr="A simple, green circle with a white, circular pattern, resembling a basketball.&#10;&#10;AI-generated content may be incorrect.">
            <a:extLst>
              <a:ext uri="{FF2B5EF4-FFF2-40B4-BE49-F238E27FC236}">
                <a16:creationId xmlns:a16="http://schemas.microsoft.com/office/drawing/2014/main" id="{4F7177FE-81A2-EE4A-B413-44ABD552DE8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0517" y="4240025"/>
            <a:ext cx="466685" cy="466685"/>
          </a:xfrm>
          <a:prstGeom prst="rect">
            <a:avLst/>
          </a:prstGeom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4F0DD3C7-2AD0-F9D5-32C3-E5C160D22290}"/>
              </a:ext>
            </a:extLst>
          </p:cNvPr>
          <p:cNvSpPr txBox="1"/>
          <p:nvPr/>
        </p:nvSpPr>
        <p:spPr>
          <a:xfrm>
            <a:off x="4911730" y="4760816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10.1%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F334493-6CCD-7B5A-B652-DDB212F150F5}"/>
              </a:ext>
            </a:extLst>
          </p:cNvPr>
          <p:cNvSpPr txBox="1"/>
          <p:nvPr/>
        </p:nvSpPr>
        <p:spPr>
          <a:xfrm>
            <a:off x="7370393" y="5317420"/>
            <a:ext cx="2376127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Grammy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- 2/1/26)</a:t>
            </a:r>
          </a:p>
        </p:txBody>
      </p:sp>
      <p:pic>
        <p:nvPicPr>
          <p:cNvPr id="98" name="Picture 97" descr="A stylized image depicting a shiny, metallic microphone on a podium, symbolizing a presentation or award ceremony.&#10;&#10;AI-generated content may be incorrect.">
            <a:extLst>
              <a:ext uri="{FF2B5EF4-FFF2-40B4-BE49-F238E27FC236}">
                <a16:creationId xmlns:a16="http://schemas.microsoft.com/office/drawing/2014/main" id="{0EF8FC5E-BBA9-2656-FABE-D8684D287E7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9881" y="4184589"/>
            <a:ext cx="517151" cy="517151"/>
          </a:xfrm>
          <a:prstGeom prst="rect">
            <a:avLst/>
          </a:prstGeom>
        </p:spPr>
      </p:pic>
      <p:sp>
        <p:nvSpPr>
          <p:cNvPr id="102" name="TextBox 101">
            <a:extLst>
              <a:ext uri="{FF2B5EF4-FFF2-40B4-BE49-F238E27FC236}">
                <a16:creationId xmlns:a16="http://schemas.microsoft.com/office/drawing/2014/main" id="{181C437E-AFC9-F4FA-DF99-EBE46051EB54}"/>
              </a:ext>
            </a:extLst>
          </p:cNvPr>
          <p:cNvSpPr txBox="1"/>
          <p:nvPr/>
        </p:nvSpPr>
        <p:spPr>
          <a:xfrm>
            <a:off x="7366327" y="4760816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7.6%</a:t>
            </a:r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4C44BEC8-48B2-32DB-79EB-7DBD48A0AEBF}"/>
              </a:ext>
            </a:extLst>
          </p:cNvPr>
          <p:cNvSpPr txBox="1"/>
          <p:nvPr/>
        </p:nvSpPr>
        <p:spPr>
          <a:xfrm>
            <a:off x="9795219" y="5317420"/>
            <a:ext cx="235607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Emmy </a:t>
            </a:r>
            <a:b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Awards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(Sunday - 9/14/25)</a:t>
            </a:r>
          </a:p>
        </p:txBody>
      </p:sp>
      <p:pic>
        <p:nvPicPr>
          <p:cNvPr id="110" name="Picture 109" descr="A stylized figure with outstretched arms holding a basketball, standing on a pedestal.&#10;&#10;AI-generated content may be incorrect.">
            <a:extLst>
              <a:ext uri="{FF2B5EF4-FFF2-40B4-BE49-F238E27FC236}">
                <a16:creationId xmlns:a16="http://schemas.microsoft.com/office/drawing/2014/main" id="{82F10985-2A4A-3BEB-B324-9DA0E3236EA0}"/>
              </a:ext>
            </a:extLst>
          </p:cNvPr>
          <p:cNvPicPr>
            <a:picLocks noChangeAspect="1"/>
          </p:cNvPicPr>
          <p:nvPr/>
        </p:nvPicPr>
        <p:blipFill>
          <a:blip r:embed="rId15">
            <a:clrChange>
              <a:clrFrom>
                <a:srgbClr val="EEF9F6"/>
              </a:clrFrom>
              <a:clrTo>
                <a:srgbClr val="EEF9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4407" y="4104880"/>
            <a:ext cx="697703" cy="697703"/>
          </a:xfrm>
          <a:prstGeom prst="rect">
            <a:avLst/>
          </a:prstGeom>
        </p:spPr>
      </p:pic>
      <p:sp>
        <p:nvSpPr>
          <p:cNvPr id="113" name="TextBox 112">
            <a:extLst>
              <a:ext uri="{FF2B5EF4-FFF2-40B4-BE49-F238E27FC236}">
                <a16:creationId xmlns:a16="http://schemas.microsoft.com/office/drawing/2014/main" id="{0FCC6565-C051-73D7-B1E9-F684AF47608E}"/>
              </a:ext>
            </a:extLst>
          </p:cNvPr>
          <p:cNvSpPr txBox="1"/>
          <p:nvPr/>
        </p:nvSpPr>
        <p:spPr>
          <a:xfrm>
            <a:off x="9781129" y="4760816"/>
            <a:ext cx="2384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>
                <a:ln>
                  <a:noFill/>
                </a:ln>
                <a:solidFill>
                  <a:srgbClr val="4EBEA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7.1%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5411F67-4EF9-47DE-1DFA-F5A14E2204D3}"/>
              </a:ext>
            </a:extLst>
          </p:cNvPr>
          <p:cNvSpPr/>
          <p:nvPr/>
        </p:nvSpPr>
        <p:spPr>
          <a:xfrm>
            <a:off x="0" y="0"/>
            <a:ext cx="326431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TV Sports &amp; Specials: OOH Viewing % Share</a:t>
            </a:r>
          </a:p>
        </p:txBody>
      </p:sp>
      <p:sp>
        <p:nvSpPr>
          <p:cNvPr id="10" name="TextBox 9">
            <a:hlinkClick r:id="rId16"/>
            <a:extLst>
              <a:ext uri="{FF2B5EF4-FFF2-40B4-BE49-F238E27FC236}">
                <a16:creationId xmlns:a16="http://schemas.microsoft.com/office/drawing/2014/main" id="{A32CB350-0B65-9E36-51C5-6C3A2804E6BE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What’s the Spread?: Examining Key Stats on Audience Growth From the 2025 NFL Season</a:t>
            </a:r>
            <a:r>
              <a:rPr lang="en-US" sz="1100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</a:t>
            </a:r>
            <a:endParaRPr kumimoji="0" lang="en-US" sz="1100" i="1" u="sng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65686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4D2D35-9559-43E4-91C9-5FFC21C36372}">
  <ds:schemaRefs>
    <ds:schemaRef ds:uri="http://schemas.microsoft.com/office/2006/metadata/properties"/>
    <ds:schemaRef ds:uri="http://schemas.microsoft.com/office/infopath/2007/PartnerControls"/>
    <ds:schemaRef ds:uri="8ffbcc2d-a520-42b9-8ca7-e090664160a6"/>
    <ds:schemaRef ds:uri="97cdb7a3-d8d8-4d5a-8559-ae518cf29f49"/>
  </ds:schemaRefs>
</ds:datastoreItem>
</file>

<file path=customXml/itemProps2.xml><?xml version="1.0" encoding="utf-8"?>
<ds:datastoreItem xmlns:ds="http://schemas.openxmlformats.org/officeDocument/2006/customXml" ds:itemID="{B34FF8E4-9F55-4969-9426-60838DF950D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E2B64E2-A883-4E70-8C9A-2B2614101B6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7cdb7a3-d8d8-4d5a-8559-ae518cf29f49"/>
    <ds:schemaRef ds:uri="8ffbcc2d-a520-42b9-8ca7-e090664160a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453</Words>
  <Application>Microsoft Office PowerPoint</Application>
  <PresentationFormat>Widescreen</PresentationFormat>
  <Paragraphs>77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2026-08-17T17:15:54Z</dcterms:created>
  <dcterms:modified xsi:type="dcterms:W3CDTF">2026-08-17T18:51:00Z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  <property fmtid="{D5CDD505-2E9C-101B-9397-08002B2CF9AE}" pid="3" name="MediaServiceImageTags">
    <vt:lpwstr/>
  </property>
</Properties>
</file>