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30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9:56.031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9:56.031" v="0"/>
        <pc:sldMkLst>
          <pc:docMk/>
          <pc:sldMk cId="2587758301" sldId="214747430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399291995606336E-2"/>
          <c:y val="8.4142366233513843E-2"/>
          <c:w val="0.97320141600878729"/>
          <c:h val="0.772374865441622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Shorter than :60 second ad unit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Pharma Rx Category</c:v>
                </c:pt>
                <c:pt idx="1">
                  <c:v>All Other Categories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0.33</c:v>
                </c:pt>
                <c:pt idx="1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9-422E-B759-3C7043935A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:60 second ad unit or longer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Pharma Rx Category</c:v>
                </c:pt>
                <c:pt idx="1">
                  <c:v>All Other Categories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0.67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9-422E-B759-3C7043935A5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2004230175"/>
        <c:axId val="86247055"/>
      </c:barChart>
      <c:catAx>
        <c:axId val="2004230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F1A62"/>
                </a:solidFill>
                <a:latin typeface="Helvetica" panose="020B0500000000000000" pitchFamily="34" charset="0"/>
                <a:ea typeface="+mn-ea"/>
                <a:cs typeface="+mn-cs"/>
              </a:defRPr>
            </a:pPr>
            <a:endParaRPr lang="en-US"/>
          </a:p>
        </c:txPr>
        <c:crossAx val="86247055"/>
        <c:crosses val="autoZero"/>
        <c:auto val="1"/>
        <c:lblAlgn val="ctr"/>
        <c:lblOffset val="100"/>
        <c:noMultiLvlLbl val="0"/>
      </c:catAx>
      <c:valAx>
        <c:axId val="86247055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20042301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solidFill>
            <a:srgbClr val="1B1464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4E804-5664-4225-8EBD-98FA6780E570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17AF8-177F-4E69-9E4B-99791BAAB1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0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59516-C9A1-F0F5-A170-C795BD401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DA282C-FBDF-1D0F-28EE-AE034B379D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4D93A-C394-8E80-D501-7AFBC726F5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0FB34-17F5-E670-C765-F595D9BEE1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237">
              <a:defRPr/>
            </a:pPr>
            <a:fld id="{E5E2921A-6E17-424B-BAAE-A14B8236434B}" type="slidenum">
              <a:rPr lang="en-US">
                <a:solidFill>
                  <a:prstClr val="black"/>
                </a:solidFill>
                <a:latin typeface="Aptos" panose="02110004020202020204"/>
              </a:rPr>
              <a:pPr defTabSz="933237">
                <a:defRPr/>
              </a:pPr>
              <a:t>1</a:t>
            </a:fld>
            <a:endParaRPr lang="en-US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94712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136B5-1DD5-1F31-F4D3-809964732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1C975C-FE01-B6BC-F29E-F13479EBB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C878C-1A13-2BE4-881C-C980468AA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E8DC9-7467-581A-3E73-4699AEA12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5A694-BCD0-1534-BF4B-DDC0481A9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4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CAE21-526C-3E77-4344-92D7C8F84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D096B7-AE5A-72B4-03B5-C7A1069664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48FE0-0B45-F022-B870-45AB50281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FA04EE-7FD3-1B0F-4A0B-4117CA9DE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88C2D-760D-C0DA-E7DE-7F5136484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7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C9E685-54BF-6444-640C-7E62D96D35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45810-5E48-54CA-F2E9-FDADCF691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4C4DC-F150-BEBB-C6BC-D08AF1843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E4A69-C750-0D04-1D6F-490A47F5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7383B-DF3A-6A4D-7DB1-C03A0788E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3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844AE-E19C-1872-4604-C28554E2B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E7FD-5060-5E68-C4CA-6F57C0CFD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16DBF-C37C-E35D-1DAA-40147DD8A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12DDB-1410-D550-19F1-3CAB5FBE9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0EF8F-154D-0D77-0D67-73E0A70F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5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A2D0E-D347-ED49-E218-73D55C068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975F-3653-D77D-95E0-86B88C96A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010D-27F4-BF63-FBE1-F703249FE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92089-88A7-DFE6-3907-58F0BA24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9A1E0-8812-E5C5-7599-29140D8B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42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CD20-C491-D9F6-2098-E07A5AD3B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37C1F-31AB-BCD2-851D-75463F205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C0078F-3A44-9239-CF46-BAB2BCC97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0C4DF-64D5-59CD-36DA-E3EA73353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E155EF-8C8E-387D-D504-7708014D4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75E913-08A2-0052-1CC7-1E33FC790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64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159DF-8FE4-C377-FC32-BDBE73099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E17CB5-36CD-CC8F-183A-D713AFA12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E9F7EA-969D-B0D3-3641-3FB884548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C61C5E-9780-7EF9-C586-05A8914B03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28A9B1-CD48-3AD3-09A2-3D4964BB5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EF7396-8BC4-D272-D156-39F7FBC5A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BF1E18-A446-202D-6410-CBA75D872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241442-1D44-9251-02A5-FCC4DAC17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56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CF0C6-0500-2E31-8356-08D19980D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BA79DA-37A0-274D-909C-58232362B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FBE89-A45E-E4C2-6C14-E7C86E6F2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FA7EDE-6B79-5ACF-CF99-C10994E0B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9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0B4C2-06B6-8FB3-102C-A4CA4DDBA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5E6576-24E6-7A06-F139-4F7DCB646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3A0B2C-6139-4BC7-B615-C355EA7E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8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DDDD5-3B62-1120-EE28-33AB1C99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0DF6C-E2B5-C70B-0162-1458F2070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129B0-BBBE-C3D1-C6D4-314EE684C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65D69-85E6-0C75-3F33-AAE4DF5E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04EC44-F2DF-66FB-77EF-7FB682D0A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7D976-B95C-683F-661A-890816D3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5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0E1FE-48AF-A44C-951E-94799EF17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58A7D7-51CD-B8D5-8785-6D610E8F9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9811E8-BC2F-4268-606C-280454D6E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22096-0271-EB4A-A98A-6E2E9769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1802C-21E2-A0EB-FBE7-E2A07DD9D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011B29-534C-2BFE-55B4-F688C46E4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5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FC2575-3D93-7A20-9EA6-98477F016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6678CD-54FF-FD13-3377-0F3A1C7C7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FC70D-50F8-B044-FE74-23E3F8CFE9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992FB4-1BBE-44AB-9CC1-9015A7132C4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E397F-6E26-D25A-B8E4-7C6DD8A09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CFFD4-4D68-4DD5-E4FC-84EF0EE95A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280284-12EE-451A-B489-5C01A8B34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9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1.xml"/><Relationship Id="rId7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how-has-fdas-crackdown-deceptive-drug-advertising-affected-multiscreen-tv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1DFA6-3071-5CCB-28D1-21808E265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5108BE-454C-FC0D-D8A0-98F4B3B1A8E3}"/>
              </a:ext>
            </a:extLst>
          </p:cNvPr>
          <p:cNvSpPr/>
          <p:nvPr/>
        </p:nvSpPr>
        <p:spPr>
          <a:xfrm>
            <a:off x="12188" y="1726397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7933B1-69B8-4282-D40A-F4806F14D930}"/>
              </a:ext>
            </a:extLst>
          </p:cNvPr>
          <p:cNvSpPr/>
          <p:nvPr/>
        </p:nvSpPr>
        <p:spPr>
          <a:xfrm>
            <a:off x="95693" y="469328"/>
            <a:ext cx="97634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Most of Pharma Rx TV ads are longer than 60 seconds, which is very different from all other categories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8206FD-CFFC-A3E4-DD90-042DED587129}"/>
              </a:ext>
            </a:extLst>
          </p:cNvPr>
          <p:cNvSpPr txBox="1"/>
          <p:nvPr/>
        </p:nvSpPr>
        <p:spPr>
          <a:xfrm>
            <a:off x="2074605" y="1728184"/>
            <a:ext cx="8436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Pharma Category vs. All Other Categories: National TV Commercial Unit % Share by Ad Duration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January 2024 – March 2026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B2620DC-23C1-FEDB-9015-8BCEF183D89C}"/>
              </a:ext>
            </a:extLst>
          </p:cNvPr>
          <p:cNvGraphicFramePr/>
          <p:nvPr/>
        </p:nvGraphicFramePr>
        <p:xfrm>
          <a:off x="2212259" y="2247422"/>
          <a:ext cx="8050305" cy="375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6066F543-63F3-FC05-B87A-A9B856A29A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36D21CF-E944-C36E-8B1C-DEF6E8049B6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hlinkClick r:id="rId6"/>
            <a:extLst>
              <a:ext uri="{FF2B5EF4-FFF2-40B4-BE49-F238E27FC236}">
                <a16:creationId xmlns:a16="http://schemas.microsoft.com/office/drawing/2014/main" id="{F35655FC-7A26-6EF1-971F-0E473CCFD692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How has the FDA’s crackdown on deceptive drug advertising affected multiscreen TV?’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7827411-9357-D63B-469E-159B1B85F92E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309BD2-27CA-A24E-CDF9-BED32AC37D4B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 ad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insights</a:t>
            </a:r>
          </a:p>
        </p:txBody>
      </p:sp>
      <p:pic>
        <p:nvPicPr>
          <p:cNvPr id="21" name="Picture 2">
            <a:hlinkClick r:id="rId7"/>
            <a:extLst>
              <a:ext uri="{FF2B5EF4-FFF2-40B4-BE49-F238E27FC236}">
                <a16:creationId xmlns:a16="http://schemas.microsoft.com/office/drawing/2014/main" id="{3CB657D7-6A83-42DB-0AC9-D852C0E281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DCFD86D-9555-6D3F-AD66-0D0E2E954F54}"/>
              </a:ext>
            </a:extLst>
          </p:cNvPr>
          <p:cNvSpPr/>
          <p:nvPr/>
        </p:nvSpPr>
        <p:spPr>
          <a:xfrm>
            <a:off x="1" y="-1"/>
            <a:ext cx="3559276" cy="32159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 Unit Lengths: Pharma vs. All Other Categories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488B93-64CE-0A8C-119E-DED7EAEC1201}"/>
              </a:ext>
            </a:extLst>
          </p:cNvPr>
          <p:cNvSpPr txBox="1"/>
          <p:nvPr/>
        </p:nvSpPr>
        <p:spPr>
          <a:xfrm>
            <a:off x="472838" y="5936821"/>
            <a:ext cx="1136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Source: Nielsen Ad intel, National TV Commercial Unit &amp; Time Distribution by Ad Duration; all sub-group categories, excluding Pharmaceutical Houses, GP subcategory (which reflects prescription remedies); national broadcast TV, national cable TV, Spanish Language broadcast TV, Spanish Language Cable TV, Streaming; January 2024 – March 2026. Percentages are rounded off.</a:t>
            </a:r>
          </a:p>
        </p:txBody>
      </p:sp>
    </p:spTree>
    <p:extLst>
      <p:ext uri="{BB962C8B-B14F-4D97-AF65-F5344CB8AC3E}">
        <p14:creationId xmlns:p14="http://schemas.microsoft.com/office/powerpoint/2010/main" val="258775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003A57-3101-4B4C-856F-D020BF84E12F}"/>
</file>

<file path=customXml/itemProps2.xml><?xml version="1.0" encoding="utf-8"?>
<ds:datastoreItem xmlns:ds="http://schemas.openxmlformats.org/officeDocument/2006/customXml" ds:itemID="{692F25EF-DEDB-4B87-86B1-ED982FE8C0A3}"/>
</file>

<file path=customXml/itemProps3.xml><?xml version="1.0" encoding="utf-8"?>
<ds:datastoreItem xmlns:ds="http://schemas.openxmlformats.org/officeDocument/2006/customXml" ds:itemID="{77E09642-2100-43BD-B6C2-6C2F70C9853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2026-08-17T17:19:50Z</dcterms:created>
  <dcterms:modified xsi:type="dcterms:W3CDTF">2026-08-17T17:20:01Z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