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slideLayouts/slideLayout4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tableStyles.xml" ContentType="application/vnd.openxmlformats-officedocument.presentationml.tableStyl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1474745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0" Type="http://schemas.openxmlformats.org/officeDocument/2006/relationships/customXml" Target="../customXml/item3.xml"/><Relationship Id="rId4" Type="http://schemas.openxmlformats.org/officeDocument/2006/relationships/viewProps" Target="viewProps.xml"/><Relationship Id="rId9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rivarshita  Yellapragada" userId="2d5dca5b-d530-4142-a823-e7259ea8f30d" providerId="ADAL" clId="{A7436DCF-51B4-41B7-B526-0AD048CD2C4D}"/>
    <pc:docChg chg="addSld modSld">
      <pc:chgData name="Srivarshita  Yellapragada" userId="2d5dca5b-d530-4142-a823-e7259ea8f30d" providerId="ADAL" clId="{A7436DCF-51B4-41B7-B526-0AD048CD2C4D}" dt="2026-08-17T17:17:41.479" v="0"/>
      <pc:docMkLst>
        <pc:docMk/>
      </pc:docMkLst>
      <pc:sldChg chg="add">
        <pc:chgData name="Srivarshita  Yellapragada" userId="2d5dca5b-d530-4142-a823-e7259ea8f30d" providerId="ADAL" clId="{A7436DCF-51B4-41B7-B526-0AD048CD2C4D}" dt="2026-08-17T17:17:41.479" v="0"/>
        <pc:sldMkLst>
          <pc:docMk/>
          <pc:sldMk cId="3453476937" sldId="214747455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44CD53-422A-228D-1429-0BBE8158E5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526256F-2F8B-0CCD-39A5-49792229EF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6B433D-B828-62CB-0C86-E1C734226D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D3DB4-CB3F-4068-8F72-5C952ED0C64B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CB8511-C8CE-D1B6-4936-8569FC7680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07E2C6-6DC6-5CAA-B700-979D285BB8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EE653-DCEA-4E46-9A32-90710E4744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53250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170D67-09E5-DE4E-B942-9E19C95A72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7F012D-F178-FF9B-867E-2C1DA5A749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826303-6257-1191-6A42-141E22F471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D3DB4-CB3F-4068-8F72-5C952ED0C64B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C58C37-4049-757E-D2C5-58908CEE5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035211-D261-A1F5-BEB2-6894A6895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EE653-DCEA-4E46-9A32-90710E4744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1895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D1F339-BF7B-AFC6-6C2F-4B37256841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7FB9397-0757-AAC5-CC53-6F94D8EB80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5B5F35-38CF-86B4-7B38-64D9EDD7EC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D3DB4-CB3F-4068-8F72-5C952ED0C64B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45883F-EA67-025A-CF75-320AD936C8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1F2A683-1D20-9B2B-8B75-852BEB3971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EE653-DCEA-4E46-9A32-90710E4744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83438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AE6305-F499-4104-633F-FF575DD261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7F7B98-B27F-EB28-A1E3-0CA46C897D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FDBF02-E790-E2B3-59E6-E7B0005C94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D3DB4-CB3F-4068-8F72-5C952ED0C64B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90D467-C052-C96E-6556-9732991940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76A3CA2-AC5D-6841-9BA9-785F31AC8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EE653-DCEA-4E46-9A32-90710E4744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3258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9134E9-0AED-D3E0-EA15-46C9045ED9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53C3EA-36D8-02BD-8F24-2AA3D6D79F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2C21C3-BEA4-5101-35E5-65DB5EA64F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D3DB4-CB3F-4068-8F72-5C952ED0C64B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BAF3C6-5E9D-F9DA-A93A-B5977187E6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E6A3A07-D978-A026-B857-F07D0E074B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EE653-DCEA-4E46-9A32-90710E4744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592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A6EB17-1BA5-591F-903F-57BD88E578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2B287B4-9F8B-8B32-7032-8260F5CD2AB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911722-5E54-5959-3083-A43A8A8808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4868300-1358-C631-F6B9-6182D8813B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D3DB4-CB3F-4068-8F72-5C952ED0C64B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2B2D13-4A16-E72C-E593-0CD5E1ACBC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C40F1AC-A03C-FF25-E3B1-057B7B985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EE653-DCEA-4E46-9A32-90710E4744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5455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913309-B203-3123-FC44-9F14A4A8C9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0B4D38-E114-47D3-8AC4-DBB6A4582A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A82CE70-9FFE-DED4-5805-F5AAF5094B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D9F0A89-FDA4-B04E-34C9-F6735737384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1579E41-6854-886E-8C3A-F987C84A01F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3FD932-252A-9090-A59B-8D53CE6CC6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D3DB4-CB3F-4068-8F72-5C952ED0C64B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3D03F62-D4ED-58B0-3C8D-C1E5B22B7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B7B338E-207C-4188-FACE-37253C6DCA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EE653-DCEA-4E46-9A32-90710E4744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917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4D2B63-986C-AF5B-8882-A738E130D5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B61203D-27CB-2B23-E464-4CE2DEB96D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D3DB4-CB3F-4068-8F72-5C952ED0C64B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3353341-B77F-1F28-EC2E-F06514640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6DC8A96-28F1-C87E-3954-EC5B7D4473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EE653-DCEA-4E46-9A32-90710E4744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57211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E68177F-621C-C4AA-5717-59F7A0D2AA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D3DB4-CB3F-4068-8F72-5C952ED0C64B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0D56B6A-FABD-6457-CE7A-019BE9AC4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94D619D-8C90-961B-5F90-7F3C150CA6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EE653-DCEA-4E46-9A32-90710E4744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61970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9899B-38E2-817C-F0DE-6FCEFACD60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13ED03-DA7B-3968-9EA3-C25B3FB627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CE0750F-B494-BF60-81BA-64F1B35E4F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0163D6-D7E7-CFBE-18A2-7F172EDB0F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D3DB4-CB3F-4068-8F72-5C952ED0C64B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8700F8-1442-618B-67D5-B5FABAF960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0C2918-4CBF-5F29-395C-B5266F82C3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EE653-DCEA-4E46-9A32-90710E4744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3460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B6ED27-1E5B-5147-6DB9-18A8ED34E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F8A3BA3-9312-03C9-6C8D-6D083193BA6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5DFEC78-F890-FFC9-9C49-F71767C608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C040A80-5CDB-F443-104C-2512C347A2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D3DB4-CB3F-4068-8F72-5C952ED0C64B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9BD044E-E6E4-BB2F-1E07-055B5C09CE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73D0AF-FCF2-DCBD-8495-5A837F7B4E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EE653-DCEA-4E46-9A32-90710E4744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570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514F65F-11B8-5250-07FB-C9D7DDFEF1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E57622-ACA3-809A-2935-5568A8C69E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EEBEB4-80A8-AF47-EA25-F8656577639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63D3DB4-CB3F-4068-8F72-5C952ED0C64B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8FED26-BB4C-1313-01CC-9C6BCCB0B9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174689-DD0A-511C-1758-FF3CB6BFA3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2FEE653-DCEA-4E46-9A32-90710E47443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6108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hyperlink" Target="https://thevab.com/insight/whats-deal-whats-next-measurement?utm_source=grab-and-go&amp;utm_medium=vab-insights&amp;utm_campaign=" TargetMode="External"/><Relationship Id="rId3" Type="http://schemas.openxmlformats.org/officeDocument/2006/relationships/hyperlink" Target="https://thevab.com/insights" TargetMode="External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hyperlink" Target="https://thevab.com/signin?utm_source=grab-and-go&amp;utm_medium=vab-insights&amp;utm_campaign=" TargetMode="External"/><Relationship Id="rId9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E81630-6C53-EB4C-3906-F3081B97B9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69743877-2960-25CD-4F04-08E4E289D16D}"/>
              </a:ext>
            </a:extLst>
          </p:cNvPr>
          <p:cNvSpPr>
            <a:spLocks/>
          </p:cNvSpPr>
          <p:nvPr/>
        </p:nvSpPr>
        <p:spPr>
          <a:xfrm>
            <a:off x="0" y="1698993"/>
            <a:ext cx="12191999" cy="5170157"/>
          </a:xfrm>
          <a:prstGeom prst="rect">
            <a:avLst/>
          </a:prstGeom>
          <a:solidFill>
            <a:srgbClr val="E2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6A7E671-7FC1-1022-D581-92D8B82288F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BAF1F53-140F-04CE-1183-4BCB809787B2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1A05A45-0158-763A-D1D7-1F2F6446850F}"/>
              </a:ext>
            </a:extLst>
          </p:cNvPr>
          <p:cNvSpPr/>
          <p:nvPr/>
        </p:nvSpPr>
        <p:spPr>
          <a:xfrm>
            <a:off x="-1" y="-1"/>
            <a:ext cx="2242847" cy="332990"/>
          </a:xfrm>
          <a:prstGeom prst="rect">
            <a:avLst/>
          </a:prstGeom>
          <a:solidFill>
            <a:srgbClr val="1B1464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What Are Data Clean Rooms?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1DEE8FB-9304-6B3D-7BA1-DFC0DF8EC27E}"/>
              </a:ext>
            </a:extLst>
          </p:cNvPr>
          <p:cNvSpPr/>
          <p:nvPr/>
        </p:nvSpPr>
        <p:spPr>
          <a:xfrm>
            <a:off x="75405" y="440921"/>
            <a:ext cx="1024831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2800" b="1">
                <a:solidFill>
                  <a:srgbClr val="1F1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clean rooms offer more security, control over data and targeting capabilities</a:t>
            </a:r>
            <a:endParaRPr lang="en-US" sz="2400" b="1">
              <a:solidFill>
                <a:srgbClr val="1F1A6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9BC005D-9887-A893-E9E5-51C3A3D0BC63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6" name="Picture 2">
            <a:hlinkClick r:id="rId4"/>
            <a:extLst>
              <a:ext uri="{FF2B5EF4-FFF2-40B4-BE49-F238E27FC236}">
                <a16:creationId xmlns:a16="http://schemas.microsoft.com/office/drawing/2014/main" id="{CBB1D509-45BC-12FC-3A06-0536FAE06F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1148365-247F-EE80-263B-B63A73D48C0E}"/>
              </a:ext>
            </a:extLst>
          </p:cNvPr>
          <p:cNvSpPr txBox="1"/>
          <p:nvPr/>
        </p:nvSpPr>
        <p:spPr>
          <a:xfrm>
            <a:off x="10233660" y="26057"/>
            <a:ext cx="1996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Scan or click to access more measurement insights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2F3EE93-1E57-E749-F267-1DFDD428005B}"/>
              </a:ext>
            </a:extLst>
          </p:cNvPr>
          <p:cNvSpPr txBox="1"/>
          <p:nvPr/>
        </p:nvSpPr>
        <p:spPr>
          <a:xfrm>
            <a:off x="4608963" y="3598240"/>
            <a:ext cx="66295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 u="sng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 of How Clean Rooms Work</a:t>
            </a:r>
            <a:endParaRPr lang="en-US" sz="300" b="1" u="sng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BC566C9-A99A-FD89-57E4-0BC4B2A213DE}"/>
              </a:ext>
            </a:extLst>
          </p:cNvPr>
          <p:cNvSpPr txBox="1"/>
          <p:nvPr/>
        </p:nvSpPr>
        <p:spPr>
          <a:xfrm>
            <a:off x="3634818" y="3929620"/>
            <a:ext cx="2297435" cy="350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b="1" u="sng">
                <a:solidFill>
                  <a:srgbClr val="1F1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Partner Data / Inputs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BF8B9A8-EA8C-D449-6A26-CF616DD29BB1}"/>
              </a:ext>
            </a:extLst>
          </p:cNvPr>
          <p:cNvSpPr txBox="1"/>
          <p:nvPr/>
        </p:nvSpPr>
        <p:spPr>
          <a:xfrm>
            <a:off x="3634817" y="4813967"/>
            <a:ext cx="2297436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b="1">
                <a:solidFill>
                  <a:srgbClr val="1F1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Advertiser A</a:t>
            </a:r>
          </a:p>
          <a:p>
            <a:pPr algn="ctr"/>
            <a:r>
              <a:rPr lang="en-US" sz="1100">
                <a:solidFill>
                  <a:srgbClr val="1F1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</a:t>
            </a:r>
            <a:r>
              <a:rPr lang="en-US" sz="1100" baseline="30000">
                <a:solidFill>
                  <a:srgbClr val="1F1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1100">
                <a:solidFill>
                  <a:srgbClr val="1F1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Party Customer Data)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AF04BD0-B55C-B6F0-1751-38B36146BDEE}"/>
              </a:ext>
            </a:extLst>
          </p:cNvPr>
          <p:cNvSpPr txBox="1"/>
          <p:nvPr/>
        </p:nvSpPr>
        <p:spPr>
          <a:xfrm>
            <a:off x="3512074" y="5783277"/>
            <a:ext cx="2542922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b="1">
                <a:solidFill>
                  <a:srgbClr val="1F1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Publisher B Data</a:t>
            </a:r>
          </a:p>
          <a:p>
            <a:pPr algn="ctr"/>
            <a:r>
              <a:rPr lang="en-US" sz="1100">
                <a:solidFill>
                  <a:srgbClr val="1F1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(1</a:t>
            </a:r>
            <a:r>
              <a:rPr lang="en-US" sz="1100" baseline="30000">
                <a:solidFill>
                  <a:srgbClr val="1F1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</a:t>
            </a:r>
            <a:r>
              <a:rPr lang="en-US" sz="1100">
                <a:solidFill>
                  <a:srgbClr val="1F1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Party Ad Exposure Data)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59DB7C07-33CA-E40B-4464-353AE8A853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39548" y="4306905"/>
            <a:ext cx="487974" cy="487974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F3BB2F9A-A4FF-79A1-6AE4-662C7163554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15873" y="5197561"/>
            <a:ext cx="735325" cy="735325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52260763-940C-2960-960D-1E09ED4C9414}"/>
              </a:ext>
            </a:extLst>
          </p:cNvPr>
          <p:cNvSpPr txBox="1"/>
          <p:nvPr/>
        </p:nvSpPr>
        <p:spPr>
          <a:xfrm>
            <a:off x="6794723" y="4183013"/>
            <a:ext cx="2297435" cy="350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b="1" u="sng">
                <a:solidFill>
                  <a:srgbClr val="1F1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Connection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7DE3641-92FC-CBC2-4C29-76709D0ECF5E}"/>
              </a:ext>
            </a:extLst>
          </p:cNvPr>
          <p:cNvSpPr txBox="1"/>
          <p:nvPr/>
        </p:nvSpPr>
        <p:spPr>
          <a:xfrm>
            <a:off x="9712378" y="3929620"/>
            <a:ext cx="2297435" cy="350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600" b="1" u="sng">
                <a:solidFill>
                  <a:srgbClr val="1F1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Outputs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851A2F88-EE0A-B05A-8E95-CCF629F7C2D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73877" y="4547778"/>
            <a:ext cx="735326" cy="735326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9F7AA72D-9024-7B06-A44F-6324FAF5D896}"/>
              </a:ext>
            </a:extLst>
          </p:cNvPr>
          <p:cNvSpPr txBox="1"/>
          <p:nvPr/>
        </p:nvSpPr>
        <p:spPr>
          <a:xfrm>
            <a:off x="6915438" y="5317527"/>
            <a:ext cx="201659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00" b="1">
                <a:solidFill>
                  <a:srgbClr val="1F1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from each </a:t>
            </a:r>
          </a:p>
          <a:p>
            <a:pPr algn="ctr"/>
            <a:r>
              <a:rPr lang="en-US" sz="1100" b="1">
                <a:solidFill>
                  <a:srgbClr val="1F1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partner is matched, creating a combined and anonymized dataset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E499710-AFE9-DA5E-3841-BBFE57553725}"/>
              </a:ext>
            </a:extLst>
          </p:cNvPr>
          <p:cNvSpPr txBox="1"/>
          <p:nvPr/>
        </p:nvSpPr>
        <p:spPr>
          <a:xfrm>
            <a:off x="9870151" y="4767801"/>
            <a:ext cx="1981889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b="1">
                <a:solidFill>
                  <a:srgbClr val="1F1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Measurement &amp; Attribution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6A8CFB4-C304-155B-3DFA-707AD535BE5C}"/>
              </a:ext>
            </a:extLst>
          </p:cNvPr>
          <p:cNvSpPr txBox="1"/>
          <p:nvPr/>
        </p:nvSpPr>
        <p:spPr>
          <a:xfrm>
            <a:off x="9632395" y="5783277"/>
            <a:ext cx="245740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400" b="1">
                <a:solidFill>
                  <a:srgbClr val="1F1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Audience Analytics &amp; Optimization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B9923DF3-3555-3600-3309-420E521DA37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569561" y="4244026"/>
            <a:ext cx="583068" cy="583068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1483B81A-0CA5-B05A-E037-BDDE92FADE46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569561" y="5238995"/>
            <a:ext cx="583068" cy="583068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818013D1-E0FC-B2B4-C49B-745B0FA85EE9}"/>
              </a:ext>
            </a:extLst>
          </p:cNvPr>
          <p:cNvSpPr txBox="1"/>
          <p:nvPr/>
        </p:nvSpPr>
        <p:spPr>
          <a:xfrm>
            <a:off x="3917482" y="2157139"/>
            <a:ext cx="8064558" cy="130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Blip>
                <a:blip r:embed="rId11"/>
              </a:buBlip>
            </a:pPr>
            <a:r>
              <a:rPr lang="en-US" sz="1600" b="1">
                <a:solidFill>
                  <a:srgbClr val="1F1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Secure</a:t>
            </a:r>
            <a:r>
              <a:rPr lang="en-US" sz="1600">
                <a:solidFill>
                  <a:srgbClr val="1F1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>
                <a:solidFill>
                  <a:srgbClr val="1F1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&amp;</a:t>
            </a:r>
            <a:r>
              <a:rPr lang="en-US" sz="1600">
                <a:solidFill>
                  <a:srgbClr val="1F1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>
                <a:solidFill>
                  <a:srgbClr val="1F1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privacy compliant </a:t>
            </a:r>
            <a:r>
              <a:rPr lang="en-US" sz="1600">
                <a:solidFill>
                  <a:srgbClr val="1F1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way to share &amp; match data for analysis</a:t>
            </a:r>
          </a:p>
          <a:p>
            <a:pPr marL="285750" indent="-285750">
              <a:buBlip>
                <a:blip r:embed="rId11"/>
              </a:buBlip>
            </a:pPr>
            <a:endParaRPr lang="en-US" sz="500">
              <a:solidFill>
                <a:srgbClr val="1F1A6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11"/>
              </a:buBlip>
            </a:pPr>
            <a:r>
              <a:rPr lang="en-US" sz="1600">
                <a:solidFill>
                  <a:srgbClr val="1F1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Enables marketers to </a:t>
            </a:r>
            <a:r>
              <a:rPr lang="en-US" sz="1600" b="1">
                <a:solidFill>
                  <a:srgbClr val="1F1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keep control of their own data and protect PII</a:t>
            </a:r>
          </a:p>
          <a:p>
            <a:pPr marL="285750" indent="-285750">
              <a:buBlip>
                <a:blip r:embed="rId11"/>
              </a:buBlip>
            </a:pPr>
            <a:endParaRPr lang="en-US" sz="500" b="1">
              <a:solidFill>
                <a:srgbClr val="1F1A6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11"/>
              </a:buBlip>
            </a:pPr>
            <a:r>
              <a:rPr lang="en-US" sz="1600">
                <a:solidFill>
                  <a:srgbClr val="1F1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Aids </a:t>
            </a:r>
            <a:r>
              <a:rPr lang="en-US" sz="1600" b="1">
                <a:solidFill>
                  <a:srgbClr val="1F1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advanced audience-based targeting capabilities </a:t>
            </a:r>
          </a:p>
          <a:p>
            <a:pPr marL="285750" indent="-285750">
              <a:buBlip>
                <a:blip r:embed="rId11"/>
              </a:buBlip>
            </a:pPr>
            <a:endParaRPr lang="en-US" sz="500" b="1">
              <a:solidFill>
                <a:srgbClr val="1F1A6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Blip>
                <a:blip r:embed="rId11"/>
              </a:buBlip>
            </a:pPr>
            <a:r>
              <a:rPr lang="en-US" sz="1600">
                <a:solidFill>
                  <a:srgbClr val="1F1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Enables </a:t>
            </a:r>
            <a:r>
              <a:rPr lang="en-US" sz="1600" b="1">
                <a:solidFill>
                  <a:srgbClr val="1F1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greater attribution capabilities</a:t>
            </a:r>
            <a:endParaRPr lang="en-US" sz="1600">
              <a:solidFill>
                <a:srgbClr val="1F1A6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98E61B7E-27CC-1C99-9FCF-D075FB7DB9AF}"/>
              </a:ext>
            </a:extLst>
          </p:cNvPr>
          <p:cNvSpPr txBox="1"/>
          <p:nvPr/>
        </p:nvSpPr>
        <p:spPr>
          <a:xfrm>
            <a:off x="5233791" y="1784162"/>
            <a:ext cx="467650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 algn="ctr" fontAlgn="base">
              <a:tabLst>
                <a:tab pos="-228600" algn="l"/>
              </a:tabLst>
            </a:pPr>
            <a:r>
              <a:rPr lang="en-US" sz="1600" b="1" u="sng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Benefits of Data Clean Rooms</a:t>
            </a:r>
          </a:p>
        </p:txBody>
      </p:sp>
      <p:sp>
        <p:nvSpPr>
          <p:cNvPr id="40" name="Right Brace 39">
            <a:extLst>
              <a:ext uri="{FF2B5EF4-FFF2-40B4-BE49-F238E27FC236}">
                <a16:creationId xmlns:a16="http://schemas.microsoft.com/office/drawing/2014/main" id="{25F06C07-2D30-CE98-03FD-050581046C97}"/>
              </a:ext>
            </a:extLst>
          </p:cNvPr>
          <p:cNvSpPr/>
          <p:nvPr/>
        </p:nvSpPr>
        <p:spPr>
          <a:xfrm>
            <a:off x="5930135" y="4533120"/>
            <a:ext cx="736048" cy="1399766"/>
          </a:xfrm>
          <a:prstGeom prst="rightBrace">
            <a:avLst/>
          </a:prstGeom>
          <a:ln w="38100">
            <a:solidFill>
              <a:srgbClr val="1F1A6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ight Brace 40">
            <a:extLst>
              <a:ext uri="{FF2B5EF4-FFF2-40B4-BE49-F238E27FC236}">
                <a16:creationId xmlns:a16="http://schemas.microsoft.com/office/drawing/2014/main" id="{DDDE26E2-A850-4D3C-DF4B-A460D2E4F0BA}"/>
              </a:ext>
            </a:extLst>
          </p:cNvPr>
          <p:cNvSpPr/>
          <p:nvPr/>
        </p:nvSpPr>
        <p:spPr>
          <a:xfrm rot="10800000">
            <a:off x="8997352" y="4533120"/>
            <a:ext cx="736048" cy="1399766"/>
          </a:xfrm>
          <a:prstGeom prst="rightBrace">
            <a:avLst/>
          </a:prstGeom>
          <a:ln w="38100">
            <a:solidFill>
              <a:srgbClr val="1F1A6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D980D70D-713B-34D2-629B-A7DC393A6FD5}"/>
              </a:ext>
            </a:extLst>
          </p:cNvPr>
          <p:cNvCxnSpPr/>
          <p:nvPr/>
        </p:nvCxnSpPr>
        <p:spPr>
          <a:xfrm>
            <a:off x="3646346" y="3556430"/>
            <a:ext cx="8193193" cy="0"/>
          </a:xfrm>
          <a:prstGeom prst="line">
            <a:avLst/>
          </a:prstGeom>
          <a:ln>
            <a:solidFill>
              <a:srgbClr val="1F1A62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D441E4C8-8E41-9A41-AA95-79DF6ED48A7B}"/>
              </a:ext>
            </a:extLst>
          </p:cNvPr>
          <p:cNvSpPr/>
          <p:nvPr/>
        </p:nvSpPr>
        <p:spPr>
          <a:xfrm>
            <a:off x="-3" y="1698992"/>
            <a:ext cx="3329891" cy="4718077"/>
          </a:xfrm>
          <a:prstGeom prst="rect">
            <a:avLst/>
          </a:prstGeom>
          <a:solidFill>
            <a:srgbClr val="4EBEA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 err="1">
              <a:latin typeface="Century Gothic" panose="020B0502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BCE32E2-8B53-77E9-DC26-65C847EA9746}"/>
              </a:ext>
            </a:extLst>
          </p:cNvPr>
          <p:cNvSpPr txBox="1"/>
          <p:nvPr/>
        </p:nvSpPr>
        <p:spPr>
          <a:xfrm>
            <a:off x="114672" y="3222984"/>
            <a:ext cx="310054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u="sng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are clean rooms?</a:t>
            </a:r>
          </a:p>
        </p:txBody>
      </p:sp>
      <p:sp>
        <p:nvSpPr>
          <p:cNvPr id="19" name="Rounded Rectangle 38">
            <a:extLst>
              <a:ext uri="{FF2B5EF4-FFF2-40B4-BE49-F238E27FC236}">
                <a16:creationId xmlns:a16="http://schemas.microsoft.com/office/drawing/2014/main" id="{59F55831-164C-F65B-E7CF-3DD1994F23B8}"/>
              </a:ext>
            </a:extLst>
          </p:cNvPr>
          <p:cNvSpPr/>
          <p:nvPr/>
        </p:nvSpPr>
        <p:spPr>
          <a:xfrm>
            <a:off x="278440" y="3664901"/>
            <a:ext cx="2773005" cy="2442927"/>
          </a:xfrm>
          <a:prstGeom prst="roundRect">
            <a:avLst/>
          </a:prstGeom>
          <a:solidFill>
            <a:schemeClr val="bg1"/>
          </a:solidFill>
          <a:ln>
            <a:solidFill>
              <a:srgbClr val="1F1A6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6447650-7224-1BD6-75AD-E2A68005AEEE}"/>
              </a:ext>
            </a:extLst>
          </p:cNvPr>
          <p:cNvSpPr txBox="1"/>
          <p:nvPr/>
        </p:nvSpPr>
        <p:spPr>
          <a:xfrm>
            <a:off x="291483" y="3802679"/>
            <a:ext cx="2746919" cy="21972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1" algn="ctr" fontAlgn="base">
              <a:spcBef>
                <a:spcPts val="0"/>
              </a:spcBef>
              <a:spcAft>
                <a:spcPts val="0"/>
              </a:spcAft>
            </a:pPr>
            <a:r>
              <a:rPr lang="en-US" sz="1600">
                <a:solidFill>
                  <a:srgbClr val="1B1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secure software environment that enables data collaboration between two or more parties, allowing sensitive customer data to be shared, and/or matched for joint analysis in a secure and privacy compliant manner</a:t>
            </a:r>
          </a:p>
        </p:txBody>
      </p:sp>
      <p:pic>
        <p:nvPicPr>
          <p:cNvPr id="23" name="Picture 22" descr="The image depicts a modern, colorful, multi-story building with cloud-shaped clouds above it, symbolizing a data center or server infrastructure.&#10;&#10;AI-generated content may be incorrect.">
            <a:extLst>
              <a:ext uri="{FF2B5EF4-FFF2-40B4-BE49-F238E27FC236}">
                <a16:creationId xmlns:a16="http://schemas.microsoft.com/office/drawing/2014/main" id="{61B168D7-4B57-345F-02D3-C52D74EFF925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087037" y="1986155"/>
            <a:ext cx="1155810" cy="1155810"/>
          </a:xfrm>
          <a:prstGeom prst="rect">
            <a:avLst/>
          </a:prstGeom>
        </p:spPr>
      </p:pic>
      <p:sp>
        <p:nvSpPr>
          <p:cNvPr id="4" name="TextBox 3">
            <a:hlinkClick r:id="rId13"/>
            <a:extLst>
              <a:ext uri="{FF2B5EF4-FFF2-40B4-BE49-F238E27FC236}">
                <a16:creationId xmlns:a16="http://schemas.microsoft.com/office/drawing/2014/main" id="{B8F8A9F9-823E-66F4-257A-04280D77398D}"/>
              </a:ext>
            </a:extLst>
          </p:cNvPr>
          <p:cNvSpPr txBox="1">
            <a:spLocks/>
          </p:cNvSpPr>
          <p:nvPr/>
        </p:nvSpPr>
        <p:spPr>
          <a:xfrm>
            <a:off x="-3" y="6274794"/>
            <a:ext cx="12202272" cy="261610"/>
          </a:xfrm>
          <a:prstGeom prst="rect">
            <a:avLst/>
          </a:prstGeom>
          <a:solidFill>
            <a:srgbClr val="ED3C8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Click here to download the full VAB, </a:t>
            </a:r>
            <a:r>
              <a:rPr kumimoji="0" lang="en-US" sz="1100" b="1" i="1" u="sng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‘What’s the Deal With Measurement?’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series to learn more</a:t>
            </a:r>
          </a:p>
        </p:txBody>
      </p:sp>
    </p:spTree>
    <p:extLst>
      <p:ext uri="{BB962C8B-B14F-4D97-AF65-F5344CB8AC3E}">
        <p14:creationId xmlns:p14="http://schemas.microsoft.com/office/powerpoint/2010/main" val="34534769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F15098AB-C817-456C-B404-4BDEF3F84977}"/>
</file>

<file path=customXml/itemProps2.xml><?xml version="1.0" encoding="utf-8"?>
<ds:datastoreItem xmlns:ds="http://schemas.openxmlformats.org/officeDocument/2006/customXml" ds:itemID="{2BE1552B-E4D2-42C1-867D-53B04C00BDE2}"/>
</file>

<file path=customXml/itemProps3.xml><?xml version="1.0" encoding="utf-8"?>
<ds:datastoreItem xmlns:ds="http://schemas.openxmlformats.org/officeDocument/2006/customXml" ds:itemID="{55313495-5A72-4237-9BDD-B75B2D77D277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181</Words>
  <Application>Microsoft Office PowerPoint</Application>
  <PresentationFormat>Widescreen</PresentationFormat>
  <Paragraphs>27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Century Gothic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Srivarshita  Yellapragada</dc:creator>
  <cp:lastModifiedBy>Srivarshita  Yellapragada</cp:lastModifiedBy>
  <cp:revision>1</cp:revision>
  <dcterms:created xsi:type="dcterms:W3CDTF">2026-08-17T17:17:38Z</dcterms:created>
  <dcterms:modified xsi:type="dcterms:W3CDTF">2026-08-17T17:17:48Z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