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olors3.xml" ContentType="application/vnd.ms-office.chartcolorstyle+xml"/>
  <Override PartName="/ppt/changesInfos/changesInfo1.xml" ContentType="application/vnd.ms-powerpoint.changesinfo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2.xml" ContentType="application/vnd.openxmlformats-officedocument.drawingml.chart+xml"/>
  <Override PartName="/ppt/charts/style3.xml" ContentType="application/vnd.ms-office.chartstyle+xml"/>
  <Override PartName="/ppt/slideLayouts/slideLayout1.xml" ContentType="application/vnd.openxmlformats-officedocument.presentationml.slideLayout+xml"/>
  <Override PartName="/ppt/charts/style2.xml" ContentType="application/vnd.ms-office.chartstyle+xml"/>
  <Override PartName="/ppt/charts/chart3.xml" ContentType="application/vnd.openxmlformats-officedocument.drawingml.chart+xml"/>
  <Override PartName="/ppt/slideLayouts/slideLayout6.xml" ContentType="application/vnd.openxmlformats-officedocument.presentationml.slideLayout+xml"/>
  <Override PartName="/ppt/charts/style5.xml" ContentType="application/vnd.ms-office.chartstyle+xml"/>
  <Override PartName="/ppt/charts/chart4.xml" ContentType="application/vnd.openxmlformats-officedocument.drawingml.chart+xml"/>
  <Override PartName="/ppt/slideLayouts/slideLayout7.xml" ContentType="application/vnd.openxmlformats-officedocument.presentationml.slideLayout+xml"/>
  <Override PartName="/ppt/charts/style4.xml" ContentType="application/vnd.ms-office.chartstyle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slideLayouts/slideLayout2.xml" ContentType="application/vnd.openxmlformats-officedocument.presentationml.slideLayout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22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9:17.555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9:17.555" v="0"/>
        <pc:sldMkLst>
          <pc:docMk/>
          <pc:sldMk cId="2863293515" sldId="214747422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bg1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P25-34</c:v>
                </c:pt>
              </c:strCache>
            </c:strRef>
          </c:tx>
          <c:dPt>
            <c:idx val="0"/>
            <c:bubble3D val="0"/>
            <c:spPr>
              <a:solidFill>
                <a:srgbClr val="4EBEA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E2-4AE1-8388-2DE363367611}"/>
              </c:ext>
            </c:extLst>
          </c:dPt>
          <c:dPt>
            <c:idx val="1"/>
            <c:bubble3D val="0"/>
            <c:spPr>
              <a:solidFill>
                <a:srgbClr val="CFD5E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E2-4AE1-8388-2DE363367611}"/>
              </c:ext>
            </c:extLst>
          </c:dPt>
          <c:cat>
            <c:strRef>
              <c:f>Sheet1!$A$2:$A$3</c:f>
              <c:strCache>
                <c:ptCount val="2"/>
                <c:pt idx="0">
                  <c:v>Follow Content Creators</c:v>
                </c:pt>
                <c:pt idx="1">
                  <c:v>Don't Follow Creators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0.83</c:v>
                </c:pt>
                <c:pt idx="1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FE2-4AE1-8388-2DE3633676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bg1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r>
              <a:rPr lang="en-US" sz="1600" noProof="0"/>
              <a:t>P16-24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bg1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P16-24</c:v>
                </c:pt>
              </c:strCache>
            </c:strRef>
          </c:tx>
          <c:dPt>
            <c:idx val="0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08F-4C42-8306-F3547B6933E3}"/>
              </c:ext>
            </c:extLst>
          </c:dPt>
          <c:dPt>
            <c:idx val="1"/>
            <c:bubble3D val="0"/>
            <c:spPr>
              <a:solidFill>
                <a:srgbClr val="CFD5E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08F-4C42-8306-F3547B6933E3}"/>
              </c:ext>
            </c:extLst>
          </c:dPt>
          <c:cat>
            <c:strRef>
              <c:f>Sheet1!$A$2:$A$3</c:f>
              <c:strCache>
                <c:ptCount val="2"/>
                <c:pt idx="0">
                  <c:v>Follow Content Creators</c:v>
                </c:pt>
                <c:pt idx="1">
                  <c:v>Don't Follow Creators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0.84</c:v>
                </c:pt>
                <c:pt idx="1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8F-4C42-8306-F3547B693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bg1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r>
              <a:rPr lang="en-US" sz="1600" noProof="0"/>
              <a:t>Total P16+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bg1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 Respondents</c:v>
                </c:pt>
              </c:strCache>
            </c:strRef>
          </c:tx>
          <c:dPt>
            <c:idx val="0"/>
            <c:bubble3D val="0"/>
            <c:spPr>
              <a:solidFill>
                <a:srgbClr val="00C4F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C5D-4BAB-A3BF-7E535E4602A2}"/>
              </c:ext>
            </c:extLst>
          </c:dPt>
          <c:dPt>
            <c:idx val="1"/>
            <c:bubble3D val="0"/>
            <c:spPr>
              <a:solidFill>
                <a:srgbClr val="CFD5E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C5D-4BAB-A3BF-7E535E4602A2}"/>
              </c:ext>
            </c:extLst>
          </c:dPt>
          <c:cat>
            <c:strRef>
              <c:f>Sheet1!$A$2:$A$3</c:f>
              <c:strCache>
                <c:ptCount val="2"/>
                <c:pt idx="0">
                  <c:v>Follow Content Creators</c:v>
                </c:pt>
                <c:pt idx="1">
                  <c:v>Don't Follow Creators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C5D-4BAB-A3BF-7E535E460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bg1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P35-54</c:v>
                </c:pt>
              </c:strCache>
            </c:strRef>
          </c:tx>
          <c:dPt>
            <c:idx val="0"/>
            <c:bubble3D val="0"/>
            <c:spPr>
              <a:solidFill>
                <a:srgbClr val="A343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1F4-4DF5-A296-13B18324AB84}"/>
              </c:ext>
            </c:extLst>
          </c:dPt>
          <c:dPt>
            <c:idx val="1"/>
            <c:bubble3D val="0"/>
            <c:spPr>
              <a:solidFill>
                <a:srgbClr val="CFD5E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1F4-4DF5-A296-13B18324AB84}"/>
              </c:ext>
            </c:extLst>
          </c:dPt>
          <c:cat>
            <c:strRef>
              <c:f>Sheet1!$A$2:$A$3</c:f>
              <c:strCache>
                <c:ptCount val="2"/>
                <c:pt idx="0">
                  <c:v>Follow Content Creators</c:v>
                </c:pt>
                <c:pt idx="1">
                  <c:v>Don't Follow Creators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1F4-4DF5-A296-13B18324AB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bg1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r>
              <a:rPr lang="en-US" noProof="0"/>
              <a:t>P55-74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bg1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P55-74</c:v>
                </c:pt>
              </c:strCache>
            </c:strRef>
          </c:tx>
          <c:dPt>
            <c:idx val="0"/>
            <c:bubble3D val="0"/>
            <c:spPr>
              <a:solidFill>
                <a:srgbClr val="FFE6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E41-49CF-BC39-0D3825BA0CED}"/>
              </c:ext>
            </c:extLst>
          </c:dPt>
          <c:dPt>
            <c:idx val="1"/>
            <c:bubble3D val="0"/>
            <c:spPr>
              <a:solidFill>
                <a:srgbClr val="CFD5E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E41-49CF-BC39-0D3825BA0CED}"/>
              </c:ext>
            </c:extLst>
          </c:dPt>
          <c:cat>
            <c:strRef>
              <c:f>Sheet1!$A$2:$A$3</c:f>
              <c:strCache>
                <c:ptCount val="2"/>
                <c:pt idx="0">
                  <c:v>Follow Content Creators</c:v>
                </c:pt>
                <c:pt idx="1">
                  <c:v>Don't Follow Creators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E41-49CF-BC39-0D3825BA0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E4065-C7C0-CA56-6EC5-46B3CEF34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02250F-29C6-68BE-3562-57487FA41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EBFC1-A742-0A0A-8B01-1FADFE8B0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865BC-8BDB-3D61-BAA8-C83FDAEB2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33818-C9C4-D539-7766-134A934A6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77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7BA70-1FA6-1230-D150-661705B1D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355C82-8D70-9A13-46E7-DC003FE25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C8AE7-0CB7-5242-2F4B-7FC8ACDD5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DDB88-23E1-5C19-D8EE-CA7CBAECA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8B41D-928B-A6A3-1D3A-6D0D11892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17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BD5D81-EDEE-90AA-21B1-5171A34EA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80DC45-CACD-AC6D-A61F-6B1347F474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2C852-9480-E21D-70A8-B30067B8D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98E40-4BEB-F1EB-3E01-AD8C8AEC0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2387C-0A95-5661-072B-6020769B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3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6944B-3352-C939-F79F-64A2E4E3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15243-A155-3CC0-06BC-FAE4DE4A6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E292A-ED01-E592-8884-AE16E2049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8A8D8-46F0-C831-D57A-968736F2C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DBAA5-5F63-6134-153A-D1DF2338E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50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9217F-FC7B-9A44-AB96-C72A8544A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97279-E132-5F1C-EC50-96CBF1DB5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25E19-FC2F-EE47-0050-0E755442A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4CD63-22BF-CB84-D9CD-6C06CB39D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5C726-6401-A873-52E2-D930F1019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61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49622-5924-2929-6074-2567E39E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04BB4-26D4-D69A-5A78-FEF117E301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B83C37-9C91-51C3-73D2-A46C3570A8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9DC5E-554B-F6DC-3615-DD1B963E0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5FB3E5-BD95-18AB-305C-6EFAE0E5A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46339B-D9D8-83CD-E5FA-C6EBDB966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74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CEFCE-5032-3F3A-EF45-4E2FB64F1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36110-8AF8-D9AC-C456-968F52E21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24EA3-CEC5-6D77-88B4-8DC60D68AB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94CED6-15E6-3972-DCE8-D242A4D924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1C9119-EACA-B598-4ED6-F7C8A9323B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D3E1DC-4446-EF7B-2710-030666B3D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1D0D6B-CC5D-F5AD-6E67-270D79764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86E4CD-EF07-E3A6-508A-C317A610A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52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A7547-1754-A630-3C7E-E2359A3F5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1072B7-D923-8A05-E245-252D04B3B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79EDE5-7B8C-6A9B-9DD3-BDF73DC23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74B200-A88D-0544-7EB8-B6215ACB2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36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5C045B-61FF-862B-730D-C3E5377B4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89B126-9FD1-0F72-BC2F-AB8EF233A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48DD4-DC7C-ADB8-672C-C4CFE9E9D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36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95E18-9CD2-1BED-578F-C77444730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D47EE-2D3E-40E5-371A-A44339790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711EC7-1FF1-FE0A-779E-8D84751F6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46A500-7377-6F7F-E983-1B7268375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351B8-8583-1D62-9BAE-491B6527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9C598-DE44-0B58-BDD9-F78221AB8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12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90083-6A62-2E4B-47B2-345A948BA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2FE9F8-CB36-D274-ED2A-4FACA67305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EE3AF-2757-D383-B56C-985D962C90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6B2E55-E94A-E5C7-625A-8515996DB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A250D-40D6-916D-1465-399821F59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E358DF-3FC2-3CEA-B4EB-A726155E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364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83676D-9B0E-AE5B-A2B7-C2A492B07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7F183-EAD0-7BF2-1A8A-EF3C9C0F1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3840F-AC61-C516-DBAC-C45993DF90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6A6246-8FC5-4A9B-881A-C2D06720BDD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8F00D-2DE6-0F8C-EF3B-8F2832469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67CB6-84FF-FA3D-29A3-804E0EC415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02831F-E1D0-4329-B78B-CF4B1BA0E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12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signin?utm_source=grab-and-go&amp;utm_medium=vab-insights&amp;utm_campaign=" TargetMode="External"/><Relationship Id="rId11" Type="http://schemas.openxmlformats.org/officeDocument/2006/relationships/chart" Target="../charts/chart4.xml"/><Relationship Id="rId5" Type="http://schemas.openxmlformats.org/officeDocument/2006/relationships/hyperlink" Target="https://thevab.com/insight/expanding-the-creator-verse-why-digital-creators-are-embracing-premium-video-platforms?utm_source=grab-and-go&amp;utm_medium=vab-insights&amp;utm_campaign=" TargetMode="External"/><Relationship Id="rId10" Type="http://schemas.openxmlformats.org/officeDocument/2006/relationships/chart" Target="../charts/chart3.xml"/><Relationship Id="rId4" Type="http://schemas.openxmlformats.org/officeDocument/2006/relationships/hyperlink" Target="https://thevab.com/insights" TargetMode="External"/><Relationship Id="rId9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CA750-B0BA-E18A-C2F0-874EE8EB3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 descr="The image shows a person eating a bowl of food outdoors, with a camera in their hand.&#10;&#10;AI-generated content may be incorrect.">
            <a:extLst>
              <a:ext uri="{FF2B5EF4-FFF2-40B4-BE49-F238E27FC236}">
                <a16:creationId xmlns:a16="http://schemas.microsoft.com/office/drawing/2014/main" id="{4CA5F116-E15D-6EF2-4714-32D300C4836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62"/>
          <a:stretch>
            <a:fillRect/>
          </a:stretch>
        </p:blipFill>
        <p:spPr>
          <a:xfrm>
            <a:off x="0" y="1694319"/>
            <a:ext cx="12192000" cy="42230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A9373A-88FE-6A22-2EC3-E2F08F206E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82D4039-2EC5-87FB-2FF3-BF6D5AD369A6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hlinkClick r:id="rId5"/>
            <a:extLst>
              <a:ext uri="{FF2B5EF4-FFF2-40B4-BE49-F238E27FC236}">
                <a16:creationId xmlns:a16="http://schemas.microsoft.com/office/drawing/2014/main" id="{F81D2133-F5F4-96A1-67B1-92844818C5DD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Expanding the Creator-Verse: Why Digital Creators Are Embracing Premium Video Platforms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9CFAE0-ED7F-E478-2CA0-413A30CCF69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EDD8E-E1B2-2487-0926-EBFA8E73CFE3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creator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insights</a:t>
            </a:r>
          </a:p>
        </p:txBody>
      </p:sp>
      <p:pic>
        <p:nvPicPr>
          <p:cNvPr id="14" name="Picture 2">
            <a:hlinkClick r:id="rId6"/>
            <a:extLst>
              <a:ext uri="{FF2B5EF4-FFF2-40B4-BE49-F238E27FC236}">
                <a16:creationId xmlns:a16="http://schemas.microsoft.com/office/drawing/2014/main" id="{C0701E64-889A-3E87-0AE3-A60E026B1B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60DECF0-D00D-3F10-91F7-E914FC17A9A1}"/>
              </a:ext>
            </a:extLst>
          </p:cNvPr>
          <p:cNvSpPr/>
          <p:nvPr/>
        </p:nvSpPr>
        <p:spPr>
          <a:xfrm>
            <a:off x="1" y="-1"/>
            <a:ext cx="3529780" cy="321597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 Who Follow Digital Creators by Age Group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4C9B71-BDFE-C6D3-83DC-ABE073CA6CCC}"/>
              </a:ext>
            </a:extLst>
          </p:cNvPr>
          <p:cNvSpPr/>
          <p:nvPr/>
        </p:nvSpPr>
        <p:spPr>
          <a:xfrm>
            <a:off x="75405" y="440921"/>
            <a:ext cx="101925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More than half of people 16+ follow at least one creator, crossing generations as personalities become mainstream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9700BD8-51D5-015F-DB1A-9BA6CE10451F}"/>
              </a:ext>
            </a:extLst>
          </p:cNvPr>
          <p:cNvSpPr>
            <a:spLocks/>
          </p:cNvSpPr>
          <p:nvPr/>
        </p:nvSpPr>
        <p:spPr>
          <a:xfrm>
            <a:off x="0" y="1680072"/>
            <a:ext cx="12192000" cy="4237250"/>
          </a:xfrm>
          <a:prstGeom prst="rect">
            <a:avLst/>
          </a:prstGeom>
          <a:solidFill>
            <a:srgbClr val="1B14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274F917-FD13-5CEB-2FBA-C3971C10AE89}"/>
              </a:ext>
            </a:extLst>
          </p:cNvPr>
          <p:cNvSpPr txBox="1"/>
          <p:nvPr/>
        </p:nvSpPr>
        <p:spPr>
          <a:xfrm>
            <a:off x="332399" y="1934869"/>
            <a:ext cx="115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who follow digital creators</a:t>
            </a:r>
            <a:endParaRPr lang="en-US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9" name="Chart 48">
            <a:extLst>
              <a:ext uri="{FF2B5EF4-FFF2-40B4-BE49-F238E27FC236}">
                <a16:creationId xmlns:a16="http://schemas.microsoft.com/office/drawing/2014/main" id="{538F2A95-492E-9905-8D85-DE08AE1C8C59}"/>
              </a:ext>
            </a:extLst>
          </p:cNvPr>
          <p:cNvGraphicFramePr/>
          <p:nvPr/>
        </p:nvGraphicFramePr>
        <p:xfrm>
          <a:off x="4801086" y="2918489"/>
          <a:ext cx="2589831" cy="252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1" name="Chart 50">
            <a:extLst>
              <a:ext uri="{FF2B5EF4-FFF2-40B4-BE49-F238E27FC236}">
                <a16:creationId xmlns:a16="http://schemas.microsoft.com/office/drawing/2014/main" id="{9B76CC09-F1CE-8E1B-FF68-68E90ED950F4}"/>
              </a:ext>
            </a:extLst>
          </p:cNvPr>
          <p:cNvGraphicFramePr/>
          <p:nvPr/>
        </p:nvGraphicFramePr>
        <p:xfrm>
          <a:off x="2487407" y="2918489"/>
          <a:ext cx="2589831" cy="252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13C017F3-2AE7-4697-0789-AFBDAEAE20E5}"/>
              </a:ext>
            </a:extLst>
          </p:cNvPr>
          <p:cNvGraphicFramePr/>
          <p:nvPr/>
        </p:nvGraphicFramePr>
        <p:xfrm>
          <a:off x="173728" y="2918489"/>
          <a:ext cx="2589831" cy="252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5" name="Chart 54">
            <a:extLst>
              <a:ext uri="{FF2B5EF4-FFF2-40B4-BE49-F238E27FC236}">
                <a16:creationId xmlns:a16="http://schemas.microsoft.com/office/drawing/2014/main" id="{94D60FF4-CB21-21E2-7021-222E305943D4}"/>
              </a:ext>
            </a:extLst>
          </p:cNvPr>
          <p:cNvGraphicFramePr/>
          <p:nvPr/>
        </p:nvGraphicFramePr>
        <p:xfrm>
          <a:off x="7114764" y="2918489"/>
          <a:ext cx="2589831" cy="252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57" name="Chart 56">
            <a:extLst>
              <a:ext uri="{FF2B5EF4-FFF2-40B4-BE49-F238E27FC236}">
                <a16:creationId xmlns:a16="http://schemas.microsoft.com/office/drawing/2014/main" id="{29E281D5-297C-3E0E-3A32-82AA21E79A4C}"/>
              </a:ext>
            </a:extLst>
          </p:cNvPr>
          <p:cNvGraphicFramePr/>
          <p:nvPr/>
        </p:nvGraphicFramePr>
        <p:xfrm>
          <a:off x="9428442" y="2918489"/>
          <a:ext cx="2589831" cy="252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D1246DD9-F152-65E2-C7B8-176CA4692F3D}"/>
              </a:ext>
            </a:extLst>
          </p:cNvPr>
          <p:cNvSpPr txBox="1"/>
          <p:nvPr/>
        </p:nvSpPr>
        <p:spPr>
          <a:xfrm>
            <a:off x="924242" y="4022214"/>
            <a:ext cx="108880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R="0" lvl="0" indent="0" algn="ctr" defTabSz="11723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 w="13462">
                  <a:solidFill>
                    <a:prstClr val="black"/>
                  </a:solidFill>
                  <a:prstDash val="solid"/>
                </a:ln>
                <a:solidFill>
                  <a:srgbClr val="ED3C8D"/>
                </a:solidFill>
                <a:effectLst>
                  <a:outerShdw dist="38100" dir="2700000" algn="bl" rotWithShape="0">
                    <a:prstClr val="black"/>
                  </a:outerShdw>
                </a:effectLst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ctr" defTabSz="11723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00C4F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r>
              <a:rPr kumimoji="0" lang="en-US" sz="3200" b="1" i="0" u="none" strike="noStrike" kern="1200" cap="none" spc="0" normalizeH="0" baseline="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00C4F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19E57D-4E00-F96E-E4A9-26D6017C34FC}"/>
              </a:ext>
            </a:extLst>
          </p:cNvPr>
          <p:cNvSpPr txBox="1"/>
          <p:nvPr/>
        </p:nvSpPr>
        <p:spPr>
          <a:xfrm>
            <a:off x="3237921" y="4022214"/>
            <a:ext cx="108880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R="0" lvl="0" indent="0" algn="ctr" defTabSz="11723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 w="13462">
                  <a:solidFill>
                    <a:prstClr val="black"/>
                  </a:solidFill>
                  <a:prstDash val="solid"/>
                </a:ln>
                <a:solidFill>
                  <a:srgbClr val="ED3C8D"/>
                </a:solidFill>
                <a:effectLst>
                  <a:outerShdw dist="38100" dir="2700000" algn="bl" rotWithShape="0">
                    <a:prstClr val="black"/>
                  </a:outerShdw>
                </a:effectLst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ctr" defTabSz="11723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 w="13462">
                  <a:solidFill>
                    <a:srgbClr val="1F1A62"/>
                  </a:solidFill>
                  <a:prstDash val="solid"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84%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258AC48-BD72-F052-B8EA-488C5BFA7E95}"/>
              </a:ext>
            </a:extLst>
          </p:cNvPr>
          <p:cNvSpPr txBox="1"/>
          <p:nvPr/>
        </p:nvSpPr>
        <p:spPr>
          <a:xfrm>
            <a:off x="5551599" y="4022214"/>
            <a:ext cx="108880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R="0" lvl="0" indent="0" algn="ctr" defTabSz="11723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 w="13462">
                  <a:solidFill>
                    <a:prstClr val="black"/>
                  </a:solidFill>
                  <a:prstDash val="solid"/>
                </a:ln>
                <a:solidFill>
                  <a:srgbClr val="ED3C8D"/>
                </a:solidFill>
                <a:effectLst>
                  <a:outerShdw dist="38100" dir="2700000" algn="bl" rotWithShape="0">
                    <a:prstClr val="black"/>
                  </a:outerShdw>
                </a:effectLst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ctr" defTabSz="11723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83%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945DBC3-68E6-8DD2-EBE1-6C3CFBC24D6E}"/>
              </a:ext>
            </a:extLst>
          </p:cNvPr>
          <p:cNvSpPr txBox="1"/>
          <p:nvPr/>
        </p:nvSpPr>
        <p:spPr>
          <a:xfrm>
            <a:off x="7865278" y="4022214"/>
            <a:ext cx="108880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R="0" lvl="0" indent="0" algn="ctr" defTabSz="11723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 w="13462">
                  <a:solidFill>
                    <a:prstClr val="black"/>
                  </a:solidFill>
                  <a:prstDash val="solid"/>
                </a:ln>
                <a:solidFill>
                  <a:srgbClr val="ED3C8D"/>
                </a:solidFill>
                <a:effectLst>
                  <a:outerShdw dist="38100" dir="2700000" algn="bl" rotWithShape="0">
                    <a:prstClr val="black"/>
                  </a:outerShdw>
                </a:effectLst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ctr" defTabSz="11723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A343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r>
              <a:rPr kumimoji="0" lang="en-US" sz="3200" b="1" i="0" u="none" strike="noStrike" kern="1200" cap="none" spc="0" normalizeH="0" baseline="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A343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5DE0FF5-446F-371E-D7A9-19B2FD953C1D}"/>
              </a:ext>
            </a:extLst>
          </p:cNvPr>
          <p:cNvSpPr txBox="1"/>
          <p:nvPr/>
        </p:nvSpPr>
        <p:spPr>
          <a:xfrm>
            <a:off x="10178956" y="4022214"/>
            <a:ext cx="108880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R="0" lvl="0" indent="0" algn="ctr" defTabSz="11723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 w="13462">
                  <a:solidFill>
                    <a:prstClr val="black"/>
                  </a:solidFill>
                  <a:prstDash val="solid"/>
                </a:ln>
                <a:solidFill>
                  <a:srgbClr val="ED3C8D"/>
                </a:solidFill>
                <a:effectLst>
                  <a:outerShdw dist="38100" dir="2700000" algn="bl" rotWithShape="0">
                    <a:prstClr val="black"/>
                  </a:outerShdw>
                </a:effectLst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ctr" defTabSz="11723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FFE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kumimoji="0" lang="en-US" sz="3200" b="1" i="0" u="none" strike="noStrike" kern="1200" cap="none" spc="0" normalizeH="0" baseline="0" noProof="0">
                <a:ln w="13462">
                  <a:solidFill>
                    <a:srgbClr val="1F1A62"/>
                  </a:solidFill>
                  <a:prstDash val="solid"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F351F27-CE41-8E88-4E1D-B3829F154335}"/>
              </a:ext>
            </a:extLst>
          </p:cNvPr>
          <p:cNvSpPr txBox="1"/>
          <p:nvPr/>
        </p:nvSpPr>
        <p:spPr>
          <a:xfrm>
            <a:off x="472838" y="5936821"/>
            <a:ext cx="1136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Source: VAB custom research fielded by Hub Entertainment Research as part of the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2026 How to Monetize Video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report. Data sourced from Hub’s survey of 1,600 consumers, ages 16-74. Based on respondents who follow online content creators (n=889 </a:t>
            </a:r>
            <a:r>
              <a:rPr lang="en-US" sz="800" noProof="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unweighted)). P16-24 respondents (n=198), P25-34 respondents (n=232), P35-54 respondents (n=355), P55-74 (n=104). Data collected June 2026. 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293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34E9C8-233A-4206-9DB6-41ECE69041E7}"/>
</file>

<file path=customXml/itemProps2.xml><?xml version="1.0" encoding="utf-8"?>
<ds:datastoreItem xmlns:ds="http://schemas.openxmlformats.org/officeDocument/2006/customXml" ds:itemID="{99E3A483-6494-4CD4-98F1-FD32C7EEC670}"/>
</file>

<file path=customXml/itemProps3.xml><?xml version="1.0" encoding="utf-8"?>
<ds:datastoreItem xmlns:ds="http://schemas.openxmlformats.org/officeDocument/2006/customXml" ds:itemID="{D05C8373-C4DA-4BA6-81A6-273251A73E5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2026-08-17T17:19:00Z</dcterms:created>
  <dcterms:modified xsi:type="dcterms:W3CDTF">2026-08-17T17:19:28Z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