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30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9:36.679" v="0"/>
      <pc:docMkLst>
        <pc:docMk/>
      </pc:docMkLst>
      <pc:sldChg chg="add">
        <pc:chgData name="Dylan Breger" userId="9b3da09f-10fe-42ec-9aa5-9fa2a3e9cc20" providerId="ADAL" clId="{F98534C6-B0C5-430B-9C0B-35D9871B4C23}" dt="2026-07-14T01:49:36.679" v="0"/>
        <pc:sldMkLst>
          <pc:docMk/>
          <pc:sldMk cId="682974118" sldId="214747430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07318255820325E-2"/>
          <c:y val="0"/>
          <c:w val="0.97378536348835931"/>
          <c:h val="0.849024263248415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Identity fragility
(loss of signals / cookies)</c:v>
                </c:pt>
                <c:pt idx="1">
                  <c:v>Operational silos
(AI can't access sales data)</c:v>
                </c:pt>
                <c:pt idx="2">
                  <c:v>Data integrity
(dirty / low-quality signals)</c:v>
                </c:pt>
                <c:pt idx="3">
                  <c:v>Trust gap (not ready to hand over the keys)</c:v>
                </c:pt>
                <c:pt idx="4">
                  <c:v>Talent gap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0.28599999999999998</c:v>
                </c:pt>
                <c:pt idx="1">
                  <c:v>0.23799999999999999</c:v>
                </c:pt>
                <c:pt idx="2">
                  <c:v>0.224</c:v>
                </c:pt>
                <c:pt idx="3">
                  <c:v>0.186</c:v>
                </c:pt>
                <c:pt idx="4">
                  <c:v>6.7000000000000004E-2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FF-4CF9-B7AF-4CF29DB77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1680751"/>
        <c:axId val="2121655311"/>
      </c:barChart>
      <c:catAx>
        <c:axId val="212168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1655311"/>
        <c:crosses val="autoZero"/>
        <c:auto val="1"/>
        <c:lblAlgn val="ctr"/>
        <c:lblOffset val="100"/>
        <c:noMultiLvlLbl val="0"/>
      </c:catAx>
      <c:valAx>
        <c:axId val="212165531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2168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 normal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6150F-D184-9F90-69AF-1794FC752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569C37-D4AA-54EC-61CB-F28D0F9A64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8B9C6-11C5-5CB8-701E-C1345725B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CB8AE-0F2C-996B-5375-31DAC0D6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E4FCF-FC66-9F7A-ABFA-E36BE33BB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08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82B98-9683-0A9D-ED8F-CBC291DD8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D5490-713A-C9AB-A63C-3B590F505C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CC3D0-37FD-F414-F135-BE06C5299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9DBA6-594E-889C-26E4-36E8DF4DD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31795-9B78-66CE-E565-0C18EF85A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9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0CAFC-D6F3-A911-7A32-951662B044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07B3-3DA9-4337-84E1-19DCC2968B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07DC6-0D66-2FE6-3325-FCB9160A8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98831-748B-9158-3823-B55D0023E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8B8AF-303C-2648-05BE-3FD3508D0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357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FC87E-15A6-CC55-F570-6559824E3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2103A-AE04-EF51-7A0E-83545A30E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BB0BE-60E5-665B-457C-92DACD318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555A0-76C3-4287-BB3E-675B0D56C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DFAB0-A1D7-123C-C1BA-E222C976D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7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7CF53-B609-8CE2-DDCE-D44F87D23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1F614-FA9B-9C6E-58AC-9BE5ADCD9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5AAB9-5E16-1F11-42C4-76D58A056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B97E5-3D9F-11C8-E960-52766A510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68019-307E-02B9-B4B6-5B4E8765B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7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C81BB-A521-036E-2B7F-9E4F8255C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A994-42EC-DB57-B663-C78579D4F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8D51C9-7254-F5BB-764D-03066B8F5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FE889-A5D9-75A2-4C88-2549D6911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B4CD55-8803-1D49-8447-E31E38D2A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EFF31-7F47-5A0F-9DA2-5092DF53C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7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AD12-3AA1-965E-8460-75A6A7918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CA975-0EBE-1513-919D-E8856D2F5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F0C730-37D9-1C5C-8D6E-EE640512BC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960700-CBA0-D327-FC5B-B7454BAE8A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E8D079-EAD7-E16D-D2FA-4DDA485064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968624-F13D-B180-DE79-969D6CBCB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E716ED-C9F7-E7A3-9ECA-6B92018F1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0CAA3-6AB0-9EC6-47BC-7727B77CA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95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4E455-FFF0-8693-BF4D-4E649D97D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6CE3F0-49BD-E6CB-DE72-59B10C6C1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8B2C23-6F59-3AC4-0B00-D8EFC7DDA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452D13-596C-8FE6-628C-A81B32D12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2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75A007-0D56-200E-C7B2-6F3AE55F0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BBB03B-8084-7305-0FC9-7D96212C1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774DC-133F-8DC9-51A6-60285CD53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6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4FDE9-1492-A884-4687-46EBA0E9C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A4FB8-0251-0383-51CA-31D75194C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09E70-D89B-4026-D8BB-3ED735D7E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0EEDE-6A44-103F-B70F-ECFDBD271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D4A02-91EF-0299-867B-069C5F398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E9B6C-5A8B-100E-A981-B806A527D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0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1C3EA-0136-EEFF-CED7-10493C498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2B8B90-8587-AA8C-0041-356D303CF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8D66C3-C04D-64DD-0C65-192C0D2BBB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60C33-DB72-B731-BDE8-F88975394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B321CA-A5D2-563A-0595-168F5DDF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E8FF2A-A80C-5BC8-02C3-AA96E194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30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E3DFF7-D34C-34FE-0C47-45493F25A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567A37-8C83-0410-EE37-9B4EE20CD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6C030-F6FB-420A-E8B5-1B5102A8BB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C5BB8E-D572-4A80-AD5A-4EE163763619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2DC4C-6C27-DCE2-A111-7E7B694050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3538D-B52B-728D-F4A7-7E440D5DAA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D300E1-39DE-4F30-83A0-7B5B020D8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86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www.affinity.solution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1630-6C53-EB4C-3906-F3081B97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743877-2960-25CD-4F04-08E4E289D16D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A7E671-7FC1-1022-D581-92D8B822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AF1F53-140F-04CE-1183-4BCB809787B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B86F32-C19A-6C3C-9BBE-2A0876C4EFE2}"/>
              </a:ext>
            </a:extLst>
          </p:cNvPr>
          <p:cNvSpPr txBox="1"/>
          <p:nvPr/>
        </p:nvSpPr>
        <p:spPr>
          <a:xfrm>
            <a:off x="483207" y="6062584"/>
            <a:ext cx="11687274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Source: Affinity Solutions, </a:t>
            </a:r>
            <a:r>
              <a:rPr lang="en-US" sz="800" i="1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Measurement’s Tipping Point: The Optimization Blueprint for Brand Growth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May 21, 2026.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D1946-BC32-E539-4DB2-A351CC347771}"/>
              </a:ext>
            </a:extLst>
          </p:cNvPr>
          <p:cNvSpPr txBox="1"/>
          <p:nvPr/>
        </p:nvSpPr>
        <p:spPr>
          <a:xfrm>
            <a:off x="-10270" y="180454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is the primary constraint preventing AI from fully automating your campaign optimization?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05A45-0158-763A-D1D7-1F2F6446850F}"/>
              </a:ext>
            </a:extLst>
          </p:cNvPr>
          <p:cNvSpPr/>
          <p:nvPr/>
        </p:nvSpPr>
        <p:spPr>
          <a:xfrm>
            <a:off x="0" y="0"/>
            <a:ext cx="2880852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AI Challenges: Campaign Optimizations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DEE8FB-9304-6B3D-7BA1-DFC0DF8EC27E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Data challenges and operational silos are more likely to prevent AI from being used to fully automate campaign optimizations</a:t>
            </a:r>
          </a:p>
        </p:txBody>
      </p:sp>
      <p:sp>
        <p:nvSpPr>
          <p:cNvPr id="6" name="TextBox 5">
            <a:hlinkClick r:id="rId4"/>
            <a:extLst>
              <a:ext uri="{FF2B5EF4-FFF2-40B4-BE49-F238E27FC236}">
                <a16:creationId xmlns:a16="http://schemas.microsoft.com/office/drawing/2014/main" id="{B61B2EDE-4B48-6D3F-A41A-0EC6D9F6E8EB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for more insights from </a:t>
            </a:r>
            <a:r>
              <a:rPr lang="en-US" sz="12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Affinity Solutions</a:t>
            </a:r>
            <a:endParaRPr kumimoji="0" lang="en-US" sz="1200" b="1" i="1" u="sng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C005D-9887-A893-E9E5-51C3A3D0BC6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CBB1D509-45BC-12FC-3A06-0536FAE06F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9EE166FB-3F3C-615C-A8C2-2782A249D517}"/>
              </a:ext>
            </a:extLst>
          </p:cNvPr>
          <p:cNvGraphicFramePr/>
          <p:nvPr/>
        </p:nvGraphicFramePr>
        <p:xfrm>
          <a:off x="483207" y="2008891"/>
          <a:ext cx="11300003" cy="3927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1148365-247F-EE80-263B-B63A73D48C0E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insights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74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D2EF64-3EBE-4939-994C-EC3A365D7C9A}"/>
</file>

<file path=customXml/itemProps2.xml><?xml version="1.0" encoding="utf-8"?>
<ds:datastoreItem xmlns:ds="http://schemas.openxmlformats.org/officeDocument/2006/customXml" ds:itemID="{2A10AFA4-1587-418F-A249-95397BDF9B02}"/>
</file>

<file path=customXml/itemProps3.xml><?xml version="1.0" encoding="utf-8"?>
<ds:datastoreItem xmlns:ds="http://schemas.openxmlformats.org/officeDocument/2006/customXml" ds:itemID="{EBA7754E-1375-4B39-8064-69CA3C95CE0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2026-07-14T01:49:14Z</dcterms:created>
  <dcterms:modified xsi:type="dcterms:W3CDTF">2026-07-14T01:49:45Z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